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5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7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9" r:id="rId2"/>
    <p:sldMasterId id="2147483706" r:id="rId3"/>
    <p:sldMasterId id="2147483725" r:id="rId4"/>
    <p:sldMasterId id="2147483764" r:id="rId5"/>
    <p:sldMasterId id="2147483783" r:id="rId6"/>
    <p:sldMasterId id="2147483802" r:id="rId7"/>
    <p:sldMasterId id="2147483820" r:id="rId8"/>
  </p:sldMasterIdLst>
  <p:notesMasterIdLst>
    <p:notesMasterId r:id="rId58"/>
  </p:notesMasterIdLst>
  <p:sldIdLst>
    <p:sldId id="256" r:id="rId9"/>
    <p:sldId id="310" r:id="rId10"/>
    <p:sldId id="311" r:id="rId11"/>
    <p:sldId id="2878" r:id="rId12"/>
    <p:sldId id="1145" r:id="rId13"/>
    <p:sldId id="260" r:id="rId14"/>
    <p:sldId id="1126" r:id="rId15"/>
    <p:sldId id="1109" r:id="rId16"/>
    <p:sldId id="1108" r:id="rId17"/>
    <p:sldId id="1152" r:id="rId18"/>
    <p:sldId id="1153" r:id="rId19"/>
    <p:sldId id="1161" r:id="rId20"/>
    <p:sldId id="1155" r:id="rId21"/>
    <p:sldId id="818" r:id="rId22"/>
    <p:sldId id="1147" r:id="rId23"/>
    <p:sldId id="261" r:id="rId24"/>
    <p:sldId id="1154" r:id="rId25"/>
    <p:sldId id="1168" r:id="rId26"/>
    <p:sldId id="2872" r:id="rId27"/>
    <p:sldId id="453" r:id="rId28"/>
    <p:sldId id="2873" r:id="rId29"/>
    <p:sldId id="1173" r:id="rId30"/>
    <p:sldId id="1169" r:id="rId31"/>
    <p:sldId id="1170" r:id="rId32"/>
    <p:sldId id="1179" r:id="rId33"/>
    <p:sldId id="1171" r:id="rId34"/>
    <p:sldId id="1172" r:id="rId35"/>
    <p:sldId id="1149" r:id="rId36"/>
    <p:sldId id="2874" r:id="rId37"/>
    <p:sldId id="1177" r:id="rId38"/>
    <p:sldId id="1146" r:id="rId39"/>
    <p:sldId id="2875" r:id="rId40"/>
    <p:sldId id="1178" r:id="rId41"/>
    <p:sldId id="1158" r:id="rId42"/>
    <p:sldId id="1157" r:id="rId43"/>
    <p:sldId id="1159" r:id="rId44"/>
    <p:sldId id="1160" r:id="rId45"/>
    <p:sldId id="1164" r:id="rId46"/>
    <p:sldId id="1165" r:id="rId47"/>
    <p:sldId id="1174" r:id="rId48"/>
    <p:sldId id="2879" r:id="rId49"/>
    <p:sldId id="2876" r:id="rId50"/>
    <p:sldId id="2880" r:id="rId51"/>
    <p:sldId id="1175" r:id="rId52"/>
    <p:sldId id="1148" r:id="rId53"/>
    <p:sldId id="262" r:id="rId54"/>
    <p:sldId id="1166" r:id="rId55"/>
    <p:sldId id="1167" r:id="rId56"/>
    <p:sldId id="284" r:id="rId5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81ECF-9D30-4F6E-8164-64F54D3B4002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FD6CC-507F-47A0-8DE9-C7D2E85943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20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Käsi ylös.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Kuinka moni on kuullut sanottavan että </a:t>
            </a:r>
            <a:r>
              <a:rPr lang="fi-FI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”Tuossa iässä saa jo unohtaa jotain asioita”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…joko omaisen, potilaan…. </a:t>
            </a: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 ehkä jopa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kollegan sanomana?</a:t>
            </a:r>
          </a:p>
          <a:p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Mietin usein, että </a:t>
            </a: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mikähän se on se ikä,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missä yleisen käsityksen mukaan saa alkaa unohtaa? Ja onko sille </a:t>
            </a: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rajaa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saa unohtaa? </a:t>
            </a:r>
          </a:p>
          <a:p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Tutkimusten perusteella </a:t>
            </a: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tiedetään</a:t>
            </a: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että iän myötä muistiin painaminen heikkenee, mutta muistissa säilyminen ja vihjeisiin perustuva tunnistaminen</a:t>
            </a:r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 heikkene. </a:t>
            </a:r>
            <a:endParaRPr lang="fi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Olisiko kuitenkin niin että muistioireiden syy tulisi aina selvittää?</a:t>
            </a:r>
            <a:endParaRPr lang="fi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689B8-F6B7-4906-9A5F-3B3187376F26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05.06.11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1. Tapaamiskerta, dia 1</a:t>
            </a:r>
          </a:p>
        </p:txBody>
      </p:sp>
      <p:sp>
        <p:nvSpPr>
          <p:cNvPr id="2048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fld id="{13A6FF0D-B927-402B-8A45-CE7B375CDDDC}" type="slidenum"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panose="02020603050405020304" pitchFamily="18" charset="0"/>
                <a:buNone/>
                <a:tabLst/>
                <a:defRPr/>
              </a:pPr>
              <a:t>8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485" name="Text Box 1"/>
          <p:cNvSpPr txBox="1">
            <a:spLocks noChangeArrowheads="1"/>
          </p:cNvSpPr>
          <p:nvPr/>
        </p:nvSpPr>
        <p:spPr bwMode="auto">
          <a:xfrm>
            <a:off x="3778250" y="0"/>
            <a:ext cx="2889250" cy="5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05.06.11</a:t>
            </a:r>
          </a:p>
        </p:txBody>
      </p:sp>
      <p:sp>
        <p:nvSpPr>
          <p:cNvPr id="20486" name="Text Box 2"/>
          <p:cNvSpPr txBox="1">
            <a:spLocks noChangeArrowheads="1"/>
          </p:cNvSpPr>
          <p:nvPr/>
        </p:nvSpPr>
        <p:spPr bwMode="auto">
          <a:xfrm>
            <a:off x="0" y="10236845"/>
            <a:ext cx="2889250" cy="5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 anchor="b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Tapaamiskerta, dia 1</a:t>
            </a:r>
          </a:p>
        </p:txBody>
      </p:sp>
      <p:sp>
        <p:nvSpPr>
          <p:cNvPr id="20487" name="Text Box 3"/>
          <p:cNvSpPr txBox="1">
            <a:spLocks noChangeArrowheads="1"/>
          </p:cNvSpPr>
          <p:nvPr/>
        </p:nvSpPr>
        <p:spPr bwMode="auto">
          <a:xfrm>
            <a:off x="3778250" y="10236845"/>
            <a:ext cx="2889250" cy="5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 anchor="b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fld id="{3479AC03-9EDD-4517-AB4D-C7C3DE7A94E7}" type="slidenum"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2913" algn="l"/>
                  <a:tab pos="889000" algn="l"/>
                  <a:tab pos="1335088" algn="l"/>
                  <a:tab pos="1781175" algn="l"/>
                  <a:tab pos="2227263" algn="l"/>
                  <a:tab pos="2673350" algn="l"/>
                  <a:tab pos="3119438" algn="l"/>
                  <a:tab pos="3565525" algn="l"/>
                  <a:tab pos="4011613" algn="l"/>
                  <a:tab pos="4457700" algn="l"/>
                  <a:tab pos="4903788" algn="l"/>
                  <a:tab pos="5349875" algn="l"/>
                  <a:tab pos="5795963" algn="l"/>
                  <a:tab pos="6242050" algn="l"/>
                  <a:tab pos="6688138" algn="l"/>
                  <a:tab pos="7132638" algn="l"/>
                  <a:tab pos="7578725" algn="l"/>
                  <a:tab pos="8024813" algn="l"/>
                  <a:tab pos="8470900" algn="l"/>
                  <a:tab pos="8916988" algn="l"/>
                </a:tabLst>
                <a:defRPr/>
              </a:pPr>
              <a:t>8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895351" y="808264"/>
            <a:ext cx="4879975" cy="40413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772" tIns="45386" rIns="90772" bIns="453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alt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Text Box 5"/>
          <p:cNvSpPr>
            <a:spLocks noGrp="1" noChangeArrowheads="1"/>
          </p:cNvSpPr>
          <p:nvPr>
            <p:ph type="body"/>
          </p:nvPr>
        </p:nvSpPr>
        <p:spPr bwMode="auto">
          <a:xfrm>
            <a:off x="668339" y="5120147"/>
            <a:ext cx="5335587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</a:pPr>
            <a:r>
              <a:rPr lang="fi-FI" altLang="fi-FI">
                <a:ea typeface="ＭＳ Ｐゴシック" panose="020B0600070205080204" pitchFamily="34" charset="-128"/>
              </a:rPr>
              <a:t>Maito, monta asiaa samaan aikaan, väsymys</a:t>
            </a:r>
            <a:r>
              <a:rPr lang="is-IS" altLang="fi-FI">
                <a:ea typeface="ＭＳ Ｐゴシック" panose="020B0600070205080204" pitchFamily="34" charset="-128"/>
              </a:rPr>
              <a:t>…</a:t>
            </a:r>
            <a:endParaRPr lang="fi-FI" altLang="fi-FI">
              <a:ea typeface="ＭＳ Ｐゴシック" panose="020B0600070205080204" pitchFamily="34" charset="-128"/>
            </a:endParaRPr>
          </a:p>
        </p:txBody>
      </p:sp>
      <p:sp>
        <p:nvSpPr>
          <p:cNvPr id="20490" name="Text Box 6"/>
          <p:cNvSpPr txBox="1">
            <a:spLocks noChangeArrowheads="1"/>
          </p:cNvSpPr>
          <p:nvPr/>
        </p:nvSpPr>
        <p:spPr bwMode="auto">
          <a:xfrm>
            <a:off x="0" y="10236845"/>
            <a:ext cx="2890838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 anchor="b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Tapaamiskerta, dia 1</a:t>
            </a:r>
          </a:p>
        </p:txBody>
      </p:sp>
    </p:spTree>
    <p:extLst>
      <p:ext uri="{BB962C8B-B14F-4D97-AF65-F5344CB8AC3E}">
        <p14:creationId xmlns:p14="http://schemas.microsoft.com/office/powerpoint/2010/main" val="311319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05.06.11</a:t>
            </a:r>
          </a:p>
        </p:txBody>
      </p:sp>
      <p:sp>
        <p:nvSpPr>
          <p:cNvPr id="20483" name="Rectangle 8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1. Tapaamiskerta, dia 1</a:t>
            </a:r>
          </a:p>
        </p:txBody>
      </p:sp>
      <p:sp>
        <p:nvSpPr>
          <p:cNvPr id="2048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fld id="{13A6FF0D-B927-402B-8A45-CE7B375CDDDC}" type="slidenum"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Times New Roman" panose="02020603050405020304" pitchFamily="18" charset="0"/>
                <a:buNone/>
                <a:tabLst/>
                <a:defRPr/>
              </a:pPr>
              <a:t>9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485" name="Text Box 1"/>
          <p:cNvSpPr txBox="1">
            <a:spLocks noChangeArrowheads="1"/>
          </p:cNvSpPr>
          <p:nvPr/>
        </p:nvSpPr>
        <p:spPr bwMode="auto">
          <a:xfrm>
            <a:off x="3778250" y="0"/>
            <a:ext cx="2889250" cy="5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05.06.11</a:t>
            </a:r>
          </a:p>
        </p:txBody>
      </p:sp>
      <p:sp>
        <p:nvSpPr>
          <p:cNvPr id="20486" name="Text Box 2"/>
          <p:cNvSpPr txBox="1">
            <a:spLocks noChangeArrowheads="1"/>
          </p:cNvSpPr>
          <p:nvPr/>
        </p:nvSpPr>
        <p:spPr bwMode="auto">
          <a:xfrm>
            <a:off x="0" y="10236845"/>
            <a:ext cx="2889250" cy="5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 anchor="b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Tapaamiskerta, dia 1</a:t>
            </a:r>
          </a:p>
        </p:txBody>
      </p:sp>
      <p:sp>
        <p:nvSpPr>
          <p:cNvPr id="20487" name="Text Box 3"/>
          <p:cNvSpPr txBox="1">
            <a:spLocks noChangeArrowheads="1"/>
          </p:cNvSpPr>
          <p:nvPr/>
        </p:nvSpPr>
        <p:spPr bwMode="auto">
          <a:xfrm>
            <a:off x="3778250" y="10236845"/>
            <a:ext cx="2889250" cy="5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 anchor="b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fld id="{3479AC03-9EDD-4517-AB4D-C7C3DE7A94E7}" type="slidenum"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2913" algn="l"/>
                  <a:tab pos="889000" algn="l"/>
                  <a:tab pos="1335088" algn="l"/>
                  <a:tab pos="1781175" algn="l"/>
                  <a:tab pos="2227263" algn="l"/>
                  <a:tab pos="2673350" algn="l"/>
                  <a:tab pos="3119438" algn="l"/>
                  <a:tab pos="3565525" algn="l"/>
                  <a:tab pos="4011613" algn="l"/>
                  <a:tab pos="4457700" algn="l"/>
                  <a:tab pos="4903788" algn="l"/>
                  <a:tab pos="5349875" algn="l"/>
                  <a:tab pos="5795963" algn="l"/>
                  <a:tab pos="6242050" algn="l"/>
                  <a:tab pos="6688138" algn="l"/>
                  <a:tab pos="7132638" algn="l"/>
                  <a:tab pos="7578725" algn="l"/>
                  <a:tab pos="8024813" algn="l"/>
                  <a:tab pos="8470900" algn="l"/>
                  <a:tab pos="8916988" algn="l"/>
                </a:tabLst>
                <a:defRPr/>
              </a:pPr>
              <a:t>9</a:t>
            </a:fld>
            <a:endParaRPr kumimoji="0" lang="fi-FI" alt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895351" y="808264"/>
            <a:ext cx="4879975" cy="40413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772" tIns="45386" rIns="90772" bIns="4538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alt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Text Box 5"/>
          <p:cNvSpPr>
            <a:spLocks noGrp="1" noChangeArrowheads="1"/>
          </p:cNvSpPr>
          <p:nvPr>
            <p:ph type="body"/>
          </p:nvPr>
        </p:nvSpPr>
        <p:spPr bwMode="auto">
          <a:xfrm>
            <a:off x="668339" y="5120147"/>
            <a:ext cx="5335587" cy="4849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</a:pPr>
            <a:r>
              <a:rPr lang="fi-FI" altLang="fi-FI">
                <a:ea typeface="ＭＳ Ｐゴシック" panose="020B0600070205080204" pitchFamily="34" charset="-128"/>
              </a:rPr>
              <a:t>Maito, monta asiaa samaan aikaan, väsymys</a:t>
            </a:r>
            <a:r>
              <a:rPr lang="is-IS" altLang="fi-FI">
                <a:ea typeface="ＭＳ Ｐゴシック" panose="020B0600070205080204" pitchFamily="34" charset="-128"/>
              </a:rPr>
              <a:t>…</a:t>
            </a:r>
            <a:endParaRPr lang="fi-FI" altLang="fi-FI">
              <a:ea typeface="ＭＳ Ｐゴシック" panose="020B0600070205080204" pitchFamily="34" charset="-128"/>
            </a:endParaRPr>
          </a:p>
        </p:txBody>
      </p:sp>
      <p:sp>
        <p:nvSpPr>
          <p:cNvPr id="20490" name="Text Box 6"/>
          <p:cNvSpPr txBox="1">
            <a:spLocks noChangeArrowheads="1"/>
          </p:cNvSpPr>
          <p:nvPr/>
        </p:nvSpPr>
        <p:spPr bwMode="auto">
          <a:xfrm>
            <a:off x="0" y="10236845"/>
            <a:ext cx="2890838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343" tIns="46458" rIns="89343" bIns="46458" anchor="b"/>
          <a:lstStyle>
            <a:lvl1pPr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2913" algn="l"/>
                <a:tab pos="889000" algn="l"/>
                <a:tab pos="1335088" algn="l"/>
                <a:tab pos="1781175" algn="l"/>
                <a:tab pos="2227263" algn="l"/>
                <a:tab pos="2673350" algn="l"/>
                <a:tab pos="3119438" algn="l"/>
                <a:tab pos="3565525" algn="l"/>
                <a:tab pos="4011613" algn="l"/>
                <a:tab pos="4457700" algn="l"/>
                <a:tab pos="4903788" algn="l"/>
                <a:tab pos="5349875" algn="l"/>
                <a:tab pos="5795963" algn="l"/>
                <a:tab pos="6242050" algn="l"/>
                <a:tab pos="6688138" algn="l"/>
                <a:tab pos="7132638" algn="l"/>
                <a:tab pos="7578725" algn="l"/>
                <a:tab pos="8024813" algn="l"/>
                <a:tab pos="8470900" algn="l"/>
                <a:tab pos="8916988" algn="l"/>
              </a:tabLst>
              <a:defRPr/>
            </a:pPr>
            <a:r>
              <a:rPr kumimoji="0" lang="fi-FI" alt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Tapaamiskerta, dia 1</a:t>
            </a:r>
          </a:p>
        </p:txBody>
      </p:sp>
    </p:spTree>
    <p:extLst>
      <p:ext uri="{BB962C8B-B14F-4D97-AF65-F5344CB8AC3E}">
        <p14:creationId xmlns:p14="http://schemas.microsoft.com/office/powerpoint/2010/main" val="219515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C1F1E-C38E-664E-87A2-9487E8434B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14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18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20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3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7120496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572" y="1988840"/>
            <a:ext cx="59136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571" y="2996953"/>
            <a:ext cx="5908493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44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032652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5197" y="6491415"/>
            <a:ext cx="2649023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fi-FI"/>
              <a:t>9.4.2025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212" y="6491416"/>
            <a:ext cx="4114800" cy="2300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i-FI"/>
              <a:t>Hanna-Maria Roitto, LT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134" y="6491417"/>
            <a:ext cx="438665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6351" y="1438945"/>
            <a:ext cx="10154587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4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76352" y="3435590"/>
            <a:ext cx="10154587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34625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6A339B-44EB-EF4C-9ACF-D7AF478C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ED16B8-4BBD-8944-89EB-2EABC720F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C205D9-DF04-8741-A966-951D05E5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C0E801-E6C7-364E-937A-6A98FA21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Hanna-Maria Roitto, LT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B94906-FC63-5241-9D4F-EA7FD54B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F38C4-9726-7D4C-86DD-1B672E66DC7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75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BD1703FD-4C3A-4B08-AF1D-A6457707DE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7" y="227240"/>
            <a:ext cx="11736494" cy="59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6D5DE595-64CB-4490-A1B2-0CF85E203D63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61E847-023A-4C5A-A389-DD4D279A0DD1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7421A3-EEE2-4775-8162-DE96CB73DDB4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3D77BE-BDE1-404B-AD44-E5F650538ADE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1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A3C854FB-AAE5-4F09-808E-F65069D6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2C2E1E1A-4017-402B-99A5-385D5371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3BC9DAC8-70B8-4172-A91E-C9A07477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DEB0F-D7A3-4930-9790-19EE8EC15549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395913134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D6B266A9-1B67-48F6-9EA3-3ACC10C5C5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5" y="259897"/>
            <a:ext cx="11558693" cy="57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50E44933-4193-4A5B-AB46-CF7F425E8A31}"/>
              </a:ext>
            </a:extLst>
          </p:cNvPr>
          <p:cNvGrpSpPr/>
          <p:nvPr userDrawn="1"/>
        </p:nvGrpSpPr>
        <p:grpSpPr bwMode="white">
          <a:xfrm>
            <a:off x="347251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0B958C-40B5-41DA-9DD6-FE22CB4CB3BF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1F48D6-61AF-4B02-9848-CC3C5FE5F524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58C101-2447-468E-8C8F-ACA4ADEACEEE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>
          <a:xfrm>
            <a:off x="318300" y="3488128"/>
            <a:ext cx="11555404" cy="627201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180000" anchor="ctr">
            <a:spAutoFit/>
          </a:bodyPr>
          <a:lstStyle>
            <a:lvl1pPr algn="ctr">
              <a:lnSpc>
                <a:spcPct val="70000"/>
              </a:lnSpc>
              <a:defRPr sz="405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043338"/>
            <a:ext cx="10363200" cy="595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5">
            <a:extLst>
              <a:ext uri="{FF2B5EF4-FFF2-40B4-BE49-F238E27FC236}">
                <a16:creationId xmlns:a16="http://schemas.microsoft.com/office/drawing/2014/main" id="{77A728F3-C9D8-4406-9AEF-709E3FE4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0" name="Alatunnisteen paikkamerkki 6">
            <a:extLst>
              <a:ext uri="{FF2B5EF4-FFF2-40B4-BE49-F238E27FC236}">
                <a16:creationId xmlns:a16="http://schemas.microsoft.com/office/drawing/2014/main" id="{189D8CF1-761B-41D1-B090-92AD5FAE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7">
            <a:extLst>
              <a:ext uri="{FF2B5EF4-FFF2-40B4-BE49-F238E27FC236}">
                <a16:creationId xmlns:a16="http://schemas.microsoft.com/office/drawing/2014/main" id="{43F88B4D-7775-4DEA-9A1B-0A9B057E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DFE44-9A62-43D0-BDA1-5E48F77FAD2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705937124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6223D359-0E7F-4D6D-BB47-BC801F0B0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226907" y="216354"/>
            <a:ext cx="11736494" cy="59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0353B984-01BE-418E-BFE9-85BF9F853BA6}"/>
              </a:ext>
            </a:extLst>
          </p:cNvPr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C456E9-801B-4449-A154-913D0044A21D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FC6135-0495-49C9-9667-BC2AED487B0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E5269AB-94FF-44AB-895C-B8F5BE798D31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 bwMode="white">
          <a:xfrm>
            <a:off x="228000" y="3420001"/>
            <a:ext cx="11736000" cy="736255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/>
          </p:nvPr>
        </p:nvSpPr>
        <p:spPr>
          <a:xfrm>
            <a:off x="964518" y="5220000"/>
            <a:ext cx="10363200" cy="72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E0E769DF-25A5-459C-9B01-F43E11FD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FA858678-0B99-491A-A30B-E32240A1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7">
            <a:extLst>
              <a:ext uri="{FF2B5EF4-FFF2-40B4-BE49-F238E27FC236}">
                <a16:creationId xmlns:a16="http://schemas.microsoft.com/office/drawing/2014/main" id="{CDCF8BCE-6BE2-4AB4-BF6F-8DAD184F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402B5-FA62-4619-A229-751B594872D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122303060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11">
            <a:extLst>
              <a:ext uri="{FF2B5EF4-FFF2-40B4-BE49-F238E27FC236}">
                <a16:creationId xmlns:a16="http://schemas.microsoft.com/office/drawing/2014/main" id="{6EB54BE6-44D4-476F-A407-21A9601DFA6E}"/>
              </a:ext>
            </a:extLst>
          </p:cNvPr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28B24B-F634-4DDC-A50F-1CDF8C73C33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9DF586-F6DA-4F9A-8E71-5486A07BC0FB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D835FAD-E937-4FAD-95F7-F60788410F91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226801" y="226800"/>
            <a:ext cx="11736000" cy="59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/>
          <a:lstStyle>
            <a:lvl1pPr algn="ctr">
              <a:defRPr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22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0"/>
            <a:ext cx="11772768" cy="816597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>
            <a:spAutoFit/>
          </a:bodyPr>
          <a:lstStyle>
            <a:lvl1pPr algn="ctr">
              <a:lnSpc>
                <a:spcPts val="4050"/>
              </a:lnSpc>
              <a:defRPr sz="405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10" name="Päivämäärän paikkamerkki 1">
            <a:extLst>
              <a:ext uri="{FF2B5EF4-FFF2-40B4-BE49-F238E27FC236}">
                <a16:creationId xmlns:a16="http://schemas.microsoft.com/office/drawing/2014/main" id="{4BFC98CC-34D6-41DE-97A0-8AC025EB4A7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1" name="Alatunnisteen paikkamerkki 2">
            <a:extLst>
              <a:ext uri="{FF2B5EF4-FFF2-40B4-BE49-F238E27FC236}">
                <a16:creationId xmlns:a16="http://schemas.microsoft.com/office/drawing/2014/main" id="{93733769-6DF6-4E31-B37C-B4502A7146A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2" name="Dian numeron paikkamerkki 3">
            <a:extLst>
              <a:ext uri="{FF2B5EF4-FFF2-40B4-BE49-F238E27FC236}">
                <a16:creationId xmlns:a16="http://schemas.microsoft.com/office/drawing/2014/main" id="{FF97CCD2-A888-4FE7-9311-229E97B2BE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EBD3D827-9BC1-42E6-B27C-CA4D4984D09D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274831366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4">
            <a:extLst>
              <a:ext uri="{FF2B5EF4-FFF2-40B4-BE49-F238E27FC236}">
                <a16:creationId xmlns:a16="http://schemas.microsoft.com/office/drawing/2014/main" id="{9447306A-65FE-4AD4-9A74-847D6090EF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>
            <a:fillRect/>
          </a:stretch>
        </p:blipFill>
        <p:spPr bwMode="ltGray">
          <a:xfrm>
            <a:off x="338667" y="254454"/>
            <a:ext cx="1151466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8EE61437-DDDF-442B-B80A-1656EAD15CE3}"/>
              </a:ext>
            </a:extLst>
          </p:cNvPr>
          <p:cNvGrpSpPr/>
          <p:nvPr userDrawn="1"/>
        </p:nvGrpSpPr>
        <p:grpSpPr bwMode="black">
          <a:xfrm>
            <a:off x="347251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836A64-9BDD-4EA0-935A-36C29474C64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D25590-AD77-4852-BCB9-1BC19EFD50F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2CD122-17B3-4A2D-B376-19FB9F23BD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188FB803-4DA7-44DD-BC95-C2260E29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0" name="Alatunnisteen paikkamerkki 5">
            <a:extLst>
              <a:ext uri="{FF2B5EF4-FFF2-40B4-BE49-F238E27FC236}">
                <a16:creationId xmlns:a16="http://schemas.microsoft.com/office/drawing/2014/main" id="{7939B674-3136-42A0-B9EF-BAF15953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18422920-37D7-497B-941A-F294FD0A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C5B8A-0BE2-4E8B-9142-1FF9EFEE7D0F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849935546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35360" y="716438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algn="ctr"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6905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286935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573869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931049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288228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äivämäärän paikkamerkki 1">
            <a:extLst>
              <a:ext uri="{FF2B5EF4-FFF2-40B4-BE49-F238E27FC236}">
                <a16:creationId xmlns:a16="http://schemas.microsoft.com/office/drawing/2014/main" id="{342AC97D-D88A-4C78-B9F1-A1DAA11C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5" name="Alatunnisteen paikkamerkki 3">
            <a:extLst>
              <a:ext uri="{FF2B5EF4-FFF2-40B4-BE49-F238E27FC236}">
                <a16:creationId xmlns:a16="http://schemas.microsoft.com/office/drawing/2014/main" id="{14470AE7-AF1E-4C4D-A6AA-21802553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081830E9-50AC-45AC-B8D1-68ACEE2B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423A9-1BA6-4521-BC98-F126647119F7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274158226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4" name="Päivämäärän paikkamerkki 1">
            <a:extLst>
              <a:ext uri="{FF2B5EF4-FFF2-40B4-BE49-F238E27FC236}">
                <a16:creationId xmlns:a16="http://schemas.microsoft.com/office/drawing/2014/main" id="{4EE6950A-969A-4C7B-B6A7-D7EBA517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1C2C698E-847A-4C31-A920-7E3DE2CD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AF4F3F-7CEC-4E6B-9DE2-F58BEBBF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6F661-BBBA-414D-B171-06323AD347E6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065149236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74001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 bwMode="auto">
          <a:xfrm>
            <a:off x="6480044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5" name="Päivämäärän paikkamerkki 1">
            <a:extLst>
              <a:ext uri="{FF2B5EF4-FFF2-40B4-BE49-F238E27FC236}">
                <a16:creationId xmlns:a16="http://schemas.microsoft.com/office/drawing/2014/main" id="{B9942A1A-A281-4260-84A7-739AA3A2E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D2C46291-76D4-4A7F-8379-6E60D42EFD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2391274-3D34-4145-A095-AAF21D6CA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E604BD1-99C0-4222-9C5B-2694F534DC4E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24449245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200" y="1988840"/>
            <a:ext cx="5914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200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017051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15">
            <a:extLst>
              <a:ext uri="{FF2B5EF4-FFF2-40B4-BE49-F238E27FC236}">
                <a16:creationId xmlns:a16="http://schemas.microsoft.com/office/drawing/2014/main" id="{75488413-F127-4EAC-9B2C-2D925B182B09}"/>
              </a:ext>
            </a:extLst>
          </p:cNvPr>
          <p:cNvGrpSpPr/>
          <p:nvPr userDrawn="1"/>
        </p:nvGrpSpPr>
        <p:grpSpPr bwMode="black">
          <a:xfrm>
            <a:off x="334478" y="255600"/>
            <a:ext cx="1397691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305DA2BE-332C-47C0-9DBD-639CFF9F1D6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9F134320-269B-4577-ADBE-563942F808F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15606F-E7D5-4AD2-B530-2D1EBCD91A3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26800" y="226800"/>
            <a:ext cx="11736000" cy="59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800000" anchorCtr="1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sz="24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ctrTitle"/>
          </p:nvPr>
        </p:nvSpPr>
        <p:spPr>
          <a:xfrm>
            <a:off x="228000" y="3420001"/>
            <a:ext cx="11736000" cy="736255"/>
          </a:xfrm>
          <a:prstGeom prst="rect">
            <a:avLst/>
          </a:prstGeom>
          <a:noFill/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8" name="Päivämäärän paikkamerkki 1">
            <a:extLst>
              <a:ext uri="{FF2B5EF4-FFF2-40B4-BE49-F238E27FC236}">
                <a16:creationId xmlns:a16="http://schemas.microsoft.com/office/drawing/2014/main" id="{59A01CCA-11BF-48C8-A630-12BA7F96990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515E5CBB-1E99-4589-AEFA-2128F6C746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8E98168C-0E14-441A-82A5-A9C2E81A66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5F893A1A-9A40-4ED1-972A-85DB54CE6A22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70778384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763573" y="1988840"/>
            <a:ext cx="591362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22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63573" y="2996955"/>
            <a:ext cx="5908494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73333" y="254000"/>
            <a:ext cx="5080000" cy="590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44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Päivämäärän paikkamerkki 1">
            <a:extLst>
              <a:ext uri="{FF2B5EF4-FFF2-40B4-BE49-F238E27FC236}">
                <a16:creationId xmlns:a16="http://schemas.microsoft.com/office/drawing/2014/main" id="{42A5DE71-A628-4BFE-AD98-31D5FE8D9C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1E115EB-1A42-4560-B9AB-35C8AD8476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0C8B08-9970-4EB2-B026-2555170DFF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4949BE-D954-4352-817A-E5BBEB683A07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14931636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763201" y="1988840"/>
            <a:ext cx="5914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22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63201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68000" y="254000"/>
            <a:ext cx="5080000" cy="2952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768075" y="3212976"/>
            <a:ext cx="5080000" cy="2952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äivämäärän paikkamerkki 1">
            <a:extLst>
              <a:ext uri="{FF2B5EF4-FFF2-40B4-BE49-F238E27FC236}">
                <a16:creationId xmlns:a16="http://schemas.microsoft.com/office/drawing/2014/main" id="{B5F81C4A-9720-4A09-8366-76C4ADE3B8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BCB0E4B3-7F4D-4196-BE05-2BA4B4A959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53A99FE4-6119-4A13-A83A-9178580ACB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39BEE02-5215-4759-9978-E4084AFE40BE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826997693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äivämäärän paikkamerkki 1">
            <a:extLst>
              <a:ext uri="{FF2B5EF4-FFF2-40B4-BE49-F238E27FC236}">
                <a16:creationId xmlns:a16="http://schemas.microsoft.com/office/drawing/2014/main" id="{D3689C96-235A-406F-9E31-A103CF017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42CEA4DC-669A-43B1-AE80-6D91ED63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25C96AF1-617D-47AB-A20A-A61E1509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79F6B-F492-4344-9CC0-125A7BFF3D09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07041073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slide personn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274B06EB-07E0-4D22-B394-A92CEDD687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7" y="227240"/>
            <a:ext cx="11736494" cy="59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803A54A9-8B90-42FD-9B09-6F903C884E06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B6930C-A42B-4FBB-9750-B47D7E9CA1CC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7F8376-675D-451B-98D7-FBAD934C28A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DEAA05-0A44-4383-B805-9C40E65CCC3F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919EC668-202C-4722-8F80-7A7E4273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2C45FA65-759D-4175-B5F1-40B47C4B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ABFA6478-410A-41C7-8484-E1821025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7EA73-2B9B-4D4C-9E2C-B541CC553D76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283855584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 pers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EE638EF-D158-414C-9649-92866D19BD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226907" y="216354"/>
            <a:ext cx="11736494" cy="59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49A0DC1E-01DA-4A71-A649-99F1EC545298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37AD86-3D92-46A8-A485-3A3967953E3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E15E43-F743-40E5-BF02-1B2F98E36252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7AD3AC0-5003-4D3F-BBB4-F70642401C62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6799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F665488E-1CEE-4278-91D3-C847D6EB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DEAC05CC-EF62-4455-AA1B-A5FB23B6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51779BB7-0AEE-4174-94FE-E1B95309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1CFF-8519-4D8A-BFAC-4527BE02340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662498094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2741ED4-C84C-46E9-B28C-AEB2BAC981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1797"/>
            <a:ext cx="1173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0469AAAE-880B-4DAF-91B3-23219A0221BA}"/>
              </a:ext>
            </a:extLst>
          </p:cNvPr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933143-215C-4A20-A588-C10AABC47136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9C25C5-24BD-4020-8F72-AA39C30298FC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FD8B446-0EDE-4A37-B83A-5E85CD216754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80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4E7787E9-6D41-4E7B-87CC-0EEB59D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F123B77B-D553-415C-BDBD-77291083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3D5E2B5A-023E-4DE9-B917-7948289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CCDA4-AEC4-4DA4-B616-A1D12D4AE433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451419965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ctrTitle"/>
          </p:nvPr>
        </p:nvSpPr>
        <p:spPr>
          <a:xfrm>
            <a:off x="914400" y="2708920"/>
            <a:ext cx="10363200" cy="1296144"/>
          </a:xfrm>
        </p:spPr>
        <p:txBody>
          <a:bodyPr anchor="ctr"/>
          <a:lstStyle>
            <a:lvl1pPr algn="ctr">
              <a:lnSpc>
                <a:spcPct val="70000"/>
              </a:lnSpc>
              <a:defRPr sz="27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Päivämäärän paikkamerkki 1">
            <a:extLst>
              <a:ext uri="{FF2B5EF4-FFF2-40B4-BE49-F238E27FC236}">
                <a16:creationId xmlns:a16="http://schemas.microsoft.com/office/drawing/2014/main" id="{93025558-3D28-4A14-AAFD-7E88A31F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4" name="Alatunnisteen paikkamerkki 5">
            <a:extLst>
              <a:ext uri="{FF2B5EF4-FFF2-40B4-BE49-F238E27FC236}">
                <a16:creationId xmlns:a16="http://schemas.microsoft.com/office/drawing/2014/main" id="{821EDB45-F7C0-45F1-AA87-BE7B020F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6">
            <a:extLst>
              <a:ext uri="{FF2B5EF4-FFF2-40B4-BE49-F238E27FC236}">
                <a16:creationId xmlns:a16="http://schemas.microsoft.com/office/drawing/2014/main" id="{DC984499-B515-4672-8001-917F60B9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0AFF2-F47B-4A1D-8023-6DF4F98AA8F1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623039980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20E0-207A-C44F-BC07-600105450B54}" type="datetimeFigureOut">
              <a:rPr lang="fi-FI" smtClean="0"/>
              <a:t>10.4.2025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92F8-359D-934E-B118-A373345F3D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6626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BD1703FD-4C3A-4B08-AF1D-A6457707DE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7" y="227240"/>
            <a:ext cx="11736494" cy="59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6D5DE595-64CB-4490-A1B2-0CF85E203D63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61E847-023A-4C5A-A389-DD4D279A0DD1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7421A3-EEE2-4775-8162-DE96CB73DDB4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3D77BE-BDE1-404B-AD44-E5F650538ADE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1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A3C854FB-AAE5-4F09-808E-F65069D6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2C2E1E1A-4017-402B-99A5-385D5371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3BC9DAC8-70B8-4172-A91E-C9A07477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DEB0F-D7A3-4930-9790-19EE8EC15549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18946023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33329"/>
      </p:ext>
    </p:extLst>
  </p:cSld>
  <p:clrMapOvr>
    <a:masterClrMapping/>
  </p:clrMapOvr>
  <p:transition spd="slow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D6B266A9-1B67-48F6-9EA3-3ACC10C5C5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5" y="259897"/>
            <a:ext cx="11558693" cy="57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50E44933-4193-4A5B-AB46-CF7F425E8A31}"/>
              </a:ext>
            </a:extLst>
          </p:cNvPr>
          <p:cNvGrpSpPr/>
          <p:nvPr userDrawn="1"/>
        </p:nvGrpSpPr>
        <p:grpSpPr bwMode="white">
          <a:xfrm>
            <a:off x="347251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0B958C-40B5-41DA-9DD6-FE22CB4CB3BF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1F48D6-61AF-4B02-9848-CC3C5FE5F524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58C101-2447-468E-8C8F-ACA4ADEACEEE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>
          <a:xfrm>
            <a:off x="318300" y="3488128"/>
            <a:ext cx="11555404" cy="627201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180000" anchor="ctr">
            <a:spAutoFit/>
          </a:bodyPr>
          <a:lstStyle>
            <a:lvl1pPr algn="ctr">
              <a:lnSpc>
                <a:spcPct val="70000"/>
              </a:lnSpc>
              <a:defRPr sz="405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043338"/>
            <a:ext cx="10363200" cy="595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5">
            <a:extLst>
              <a:ext uri="{FF2B5EF4-FFF2-40B4-BE49-F238E27FC236}">
                <a16:creationId xmlns:a16="http://schemas.microsoft.com/office/drawing/2014/main" id="{77A728F3-C9D8-4406-9AEF-709E3FE4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0" name="Alatunnisteen paikkamerkki 6">
            <a:extLst>
              <a:ext uri="{FF2B5EF4-FFF2-40B4-BE49-F238E27FC236}">
                <a16:creationId xmlns:a16="http://schemas.microsoft.com/office/drawing/2014/main" id="{189D8CF1-761B-41D1-B090-92AD5FAE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2" name="Dian numeron paikkamerkki 7">
            <a:extLst>
              <a:ext uri="{FF2B5EF4-FFF2-40B4-BE49-F238E27FC236}">
                <a16:creationId xmlns:a16="http://schemas.microsoft.com/office/drawing/2014/main" id="{43F88B4D-7775-4DEA-9A1B-0A9B057E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DFE44-9A62-43D0-BDA1-5E48F77FAD2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819584959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6223D359-0E7F-4D6D-BB47-BC801F0B0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226907" y="216354"/>
            <a:ext cx="11736494" cy="59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0353B984-01BE-418E-BFE9-85BF9F853BA6}"/>
              </a:ext>
            </a:extLst>
          </p:cNvPr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C456E9-801B-4449-A154-913D0044A21D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FC6135-0495-49C9-9667-BC2AED487B0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E5269AB-94FF-44AB-895C-B8F5BE798D31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 bwMode="white">
          <a:xfrm>
            <a:off x="228000" y="3420001"/>
            <a:ext cx="11736000" cy="736255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/>
          </p:nvPr>
        </p:nvSpPr>
        <p:spPr>
          <a:xfrm>
            <a:off x="964518" y="5220000"/>
            <a:ext cx="10363200" cy="72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E0E769DF-25A5-459C-9B01-F43E11FD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FA858678-0B99-491A-A30B-E32240A1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2" name="Dian numeron paikkamerkki 7">
            <a:extLst>
              <a:ext uri="{FF2B5EF4-FFF2-40B4-BE49-F238E27FC236}">
                <a16:creationId xmlns:a16="http://schemas.microsoft.com/office/drawing/2014/main" id="{CDCF8BCE-6BE2-4AB4-BF6F-8DAD184F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402B5-FA62-4619-A229-751B594872D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316683562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11">
            <a:extLst>
              <a:ext uri="{FF2B5EF4-FFF2-40B4-BE49-F238E27FC236}">
                <a16:creationId xmlns:a16="http://schemas.microsoft.com/office/drawing/2014/main" id="{6EB54BE6-44D4-476F-A407-21A9601DFA6E}"/>
              </a:ext>
            </a:extLst>
          </p:cNvPr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28B24B-F634-4DDC-A50F-1CDF8C73C33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9DF586-F6DA-4F9A-8E71-5486A07BC0FB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D835FAD-E937-4FAD-95F7-F60788410F91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226801" y="226800"/>
            <a:ext cx="11736000" cy="59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/>
          <a:lstStyle>
            <a:lvl1pPr algn="ctr">
              <a:defRPr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22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0"/>
            <a:ext cx="11772768" cy="816597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>
            <a:spAutoFit/>
          </a:bodyPr>
          <a:lstStyle>
            <a:lvl1pPr algn="ctr">
              <a:lnSpc>
                <a:spcPts val="4050"/>
              </a:lnSpc>
              <a:defRPr sz="405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10" name="Päivämäärän paikkamerkki 1">
            <a:extLst>
              <a:ext uri="{FF2B5EF4-FFF2-40B4-BE49-F238E27FC236}">
                <a16:creationId xmlns:a16="http://schemas.microsoft.com/office/drawing/2014/main" id="{4BFC98CC-34D6-41DE-97A0-8AC025EB4A7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1" name="Alatunnisteen paikkamerkki 2">
            <a:extLst>
              <a:ext uri="{FF2B5EF4-FFF2-40B4-BE49-F238E27FC236}">
                <a16:creationId xmlns:a16="http://schemas.microsoft.com/office/drawing/2014/main" id="{93733769-6DF6-4E31-B37C-B4502A7146A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2" name="Dian numeron paikkamerkki 3">
            <a:extLst>
              <a:ext uri="{FF2B5EF4-FFF2-40B4-BE49-F238E27FC236}">
                <a16:creationId xmlns:a16="http://schemas.microsoft.com/office/drawing/2014/main" id="{FF97CCD2-A888-4FE7-9311-229E97B2BE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EBD3D827-9BC1-42E6-B27C-CA4D4984D09D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215798843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4">
            <a:extLst>
              <a:ext uri="{FF2B5EF4-FFF2-40B4-BE49-F238E27FC236}">
                <a16:creationId xmlns:a16="http://schemas.microsoft.com/office/drawing/2014/main" id="{9447306A-65FE-4AD4-9A74-847D6090EF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>
            <a:fillRect/>
          </a:stretch>
        </p:blipFill>
        <p:spPr bwMode="ltGray">
          <a:xfrm>
            <a:off x="338667" y="254454"/>
            <a:ext cx="1151466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8EE61437-DDDF-442B-B80A-1656EAD15CE3}"/>
              </a:ext>
            </a:extLst>
          </p:cNvPr>
          <p:cNvGrpSpPr/>
          <p:nvPr userDrawn="1"/>
        </p:nvGrpSpPr>
        <p:grpSpPr bwMode="black">
          <a:xfrm>
            <a:off x="347251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836A64-9BDD-4EA0-935A-36C29474C64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D25590-AD77-4852-BCB9-1BC19EFD50F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2CD122-17B3-4A2D-B376-19FB9F23BD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188FB803-4DA7-44DD-BC95-C2260E29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0" name="Alatunnisteen paikkamerkki 5">
            <a:extLst>
              <a:ext uri="{FF2B5EF4-FFF2-40B4-BE49-F238E27FC236}">
                <a16:creationId xmlns:a16="http://schemas.microsoft.com/office/drawing/2014/main" id="{7939B674-3136-42A0-B9EF-BAF15953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18422920-37D7-497B-941A-F294FD0A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C5B8A-0BE2-4E8B-9142-1FF9EFEE7D0F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978051268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35360" y="716438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algn="ctr"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6905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286935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573869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931049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288228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äivämäärän paikkamerkki 1">
            <a:extLst>
              <a:ext uri="{FF2B5EF4-FFF2-40B4-BE49-F238E27FC236}">
                <a16:creationId xmlns:a16="http://schemas.microsoft.com/office/drawing/2014/main" id="{342AC97D-D88A-4C78-B9F1-A1DAA11C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5" name="Alatunnisteen paikkamerkki 3">
            <a:extLst>
              <a:ext uri="{FF2B5EF4-FFF2-40B4-BE49-F238E27FC236}">
                <a16:creationId xmlns:a16="http://schemas.microsoft.com/office/drawing/2014/main" id="{14470AE7-AF1E-4C4D-A6AA-21802553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081830E9-50AC-45AC-B8D1-68ACEE2B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423A9-1BA6-4521-BC98-F126647119F7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327453554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4" name="Päivämäärän paikkamerkki 1">
            <a:extLst>
              <a:ext uri="{FF2B5EF4-FFF2-40B4-BE49-F238E27FC236}">
                <a16:creationId xmlns:a16="http://schemas.microsoft.com/office/drawing/2014/main" id="{4EE6950A-969A-4C7B-B6A7-D7EBA517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1C2C698E-847A-4C31-A920-7E3DE2CD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AF4F3F-7CEC-4E6B-9DE2-F58BEBBF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6F661-BBBA-414D-B171-06323AD347E6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03559421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74001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 bwMode="auto">
          <a:xfrm>
            <a:off x="6480044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5" name="Päivämäärän paikkamerkki 1">
            <a:extLst>
              <a:ext uri="{FF2B5EF4-FFF2-40B4-BE49-F238E27FC236}">
                <a16:creationId xmlns:a16="http://schemas.microsoft.com/office/drawing/2014/main" id="{B9942A1A-A281-4260-84A7-739AA3A2E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D2C46291-76D4-4A7F-8379-6E60D42EFD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2391274-3D34-4145-A095-AAF21D6CA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E604BD1-99C0-4222-9C5B-2694F534DC4E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797451732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15">
            <a:extLst>
              <a:ext uri="{FF2B5EF4-FFF2-40B4-BE49-F238E27FC236}">
                <a16:creationId xmlns:a16="http://schemas.microsoft.com/office/drawing/2014/main" id="{75488413-F127-4EAC-9B2C-2D925B182B09}"/>
              </a:ext>
            </a:extLst>
          </p:cNvPr>
          <p:cNvGrpSpPr/>
          <p:nvPr userDrawn="1"/>
        </p:nvGrpSpPr>
        <p:grpSpPr bwMode="black">
          <a:xfrm>
            <a:off x="334478" y="255600"/>
            <a:ext cx="1397691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305DA2BE-332C-47C0-9DBD-639CFF9F1D6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9F134320-269B-4577-ADBE-563942F808F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15606F-E7D5-4AD2-B530-2D1EBCD91A3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26800" y="226800"/>
            <a:ext cx="11736000" cy="59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800000" anchorCtr="1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sz="24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ctrTitle"/>
          </p:nvPr>
        </p:nvSpPr>
        <p:spPr>
          <a:xfrm>
            <a:off x="228000" y="3420001"/>
            <a:ext cx="11736000" cy="736255"/>
          </a:xfrm>
          <a:prstGeom prst="rect">
            <a:avLst/>
          </a:prstGeom>
          <a:noFill/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8" name="Päivämäärän paikkamerkki 1">
            <a:extLst>
              <a:ext uri="{FF2B5EF4-FFF2-40B4-BE49-F238E27FC236}">
                <a16:creationId xmlns:a16="http://schemas.microsoft.com/office/drawing/2014/main" id="{59A01CCA-11BF-48C8-A630-12BA7F96990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515E5CBB-1E99-4589-AEFA-2128F6C746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8E98168C-0E14-441A-82A5-A9C2E81A66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5F893A1A-9A40-4ED1-972A-85DB54CE6A22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712369499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763573" y="1988840"/>
            <a:ext cx="591362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22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63573" y="2996955"/>
            <a:ext cx="5908494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73333" y="254000"/>
            <a:ext cx="5080000" cy="590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44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Päivämäärän paikkamerkki 1">
            <a:extLst>
              <a:ext uri="{FF2B5EF4-FFF2-40B4-BE49-F238E27FC236}">
                <a16:creationId xmlns:a16="http://schemas.microsoft.com/office/drawing/2014/main" id="{42A5DE71-A628-4BFE-AD98-31D5FE8D9C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1E115EB-1A42-4560-B9AB-35C8AD8476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0C8B08-9970-4EB2-B026-2555170DFF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4949BE-D954-4352-817A-E5BBEB683A07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866341328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763201" y="1988840"/>
            <a:ext cx="5914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22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63201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68000" y="254000"/>
            <a:ext cx="5080000" cy="2952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768075" y="3212976"/>
            <a:ext cx="5080000" cy="2952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äivämäärän paikkamerkki 1">
            <a:extLst>
              <a:ext uri="{FF2B5EF4-FFF2-40B4-BE49-F238E27FC236}">
                <a16:creationId xmlns:a16="http://schemas.microsoft.com/office/drawing/2014/main" id="{B5F81C4A-9720-4A09-8366-76C4ADE3B8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BCB0E4B3-7F4D-4196-BE05-2BA4B4A959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53A99FE4-6119-4A13-A83A-9178580ACB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39BEE02-5215-4759-9978-E4084AFE40BE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3840184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slide personn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35764446"/>
      </p:ext>
    </p:extLst>
  </p:cSld>
  <p:clrMapOvr>
    <a:masterClrMapping/>
  </p:clrMapOvr>
  <p:transition spd="slow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äivämäärän paikkamerkki 1">
            <a:extLst>
              <a:ext uri="{FF2B5EF4-FFF2-40B4-BE49-F238E27FC236}">
                <a16:creationId xmlns:a16="http://schemas.microsoft.com/office/drawing/2014/main" id="{D3689C96-235A-406F-9E31-A103CF017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42CEA4DC-669A-43B1-AE80-6D91ED63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25C96AF1-617D-47AB-A20A-A61E1509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79F6B-F492-4344-9CC0-125A7BFF3D09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587535540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slide personn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274B06EB-07E0-4D22-B394-A92CEDD687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7" y="227240"/>
            <a:ext cx="11736494" cy="59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803A54A9-8B90-42FD-9B09-6F903C884E06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B6930C-A42B-4FBB-9750-B47D7E9CA1CC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7F8376-675D-451B-98D7-FBAD934C28A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DEAA05-0A44-4383-B805-9C40E65CCC3F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919EC668-202C-4722-8F80-7A7E4273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2C45FA65-759D-4175-B5F1-40B47C4B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ABFA6478-410A-41C7-8484-E1821025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7EA73-2B9B-4D4C-9E2C-B541CC553D76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800638015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 pers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EE638EF-D158-414C-9649-92866D19BD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226907" y="216354"/>
            <a:ext cx="11736494" cy="59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49A0DC1E-01DA-4A71-A649-99F1EC545298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37AD86-3D92-46A8-A485-3A3967953E3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E15E43-F743-40E5-BF02-1B2F98E36252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7AD3AC0-5003-4D3F-BBB4-F70642401C62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6799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F665488E-1CEE-4278-91D3-C847D6EB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DEAC05CC-EF62-4455-AA1B-A5FB23B6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51779BB7-0AEE-4174-94FE-E1B95309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1CFF-8519-4D8A-BFAC-4527BE02340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396276560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2741ED4-C84C-46E9-B28C-AEB2BAC981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1797"/>
            <a:ext cx="1173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0469AAAE-880B-4DAF-91B3-23219A0221BA}"/>
              </a:ext>
            </a:extLst>
          </p:cNvPr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933143-215C-4A20-A588-C10AABC47136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9C25C5-24BD-4020-8F72-AA39C30298FC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FD8B446-0EDE-4A37-B83A-5E85CD216754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80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4E7787E9-6D41-4E7B-87CC-0EEB59D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F123B77B-D553-415C-BDBD-77291083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3D5E2B5A-023E-4DE9-B917-7948289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CCDA4-AEC4-4DA4-B616-A1D12D4AE433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621485613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ctrTitle"/>
          </p:nvPr>
        </p:nvSpPr>
        <p:spPr>
          <a:xfrm>
            <a:off x="914400" y="2708920"/>
            <a:ext cx="10363200" cy="1296144"/>
          </a:xfrm>
        </p:spPr>
        <p:txBody>
          <a:bodyPr anchor="ctr"/>
          <a:lstStyle>
            <a:lvl1pPr algn="ctr">
              <a:lnSpc>
                <a:spcPct val="70000"/>
              </a:lnSpc>
              <a:defRPr sz="27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Päivämäärän paikkamerkki 1">
            <a:extLst>
              <a:ext uri="{FF2B5EF4-FFF2-40B4-BE49-F238E27FC236}">
                <a16:creationId xmlns:a16="http://schemas.microsoft.com/office/drawing/2014/main" id="{93025558-3D28-4A14-AAFD-7E88A31F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4" name="Alatunnisteen paikkamerkki 5">
            <a:extLst>
              <a:ext uri="{FF2B5EF4-FFF2-40B4-BE49-F238E27FC236}">
                <a16:creationId xmlns:a16="http://schemas.microsoft.com/office/drawing/2014/main" id="{821EDB45-F7C0-45F1-AA87-BE7B020F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5" name="Dian numeron paikkamerkki 6">
            <a:extLst>
              <a:ext uri="{FF2B5EF4-FFF2-40B4-BE49-F238E27FC236}">
                <a16:creationId xmlns:a16="http://schemas.microsoft.com/office/drawing/2014/main" id="{DC984499-B515-4672-8001-917F60B9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0AFF2-F47B-4A1D-8023-6DF4F98AA8F1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852825552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11.10.2024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92F8-359D-934E-B118-A373345F3D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39848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11.10.2024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42D5-FA4E-4CCA-870B-45CF8F194B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360945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18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20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3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68651789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8" y="260648"/>
            <a:ext cx="11555404" cy="57463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318298" y="3420000"/>
            <a:ext cx="11555404" cy="763456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180000" anchor="ctr" anchorCtr="0">
            <a:spAutoFit/>
          </a:bodyPr>
          <a:lstStyle>
            <a:lvl1pPr algn="ctr">
              <a:lnSpc>
                <a:spcPct val="700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43338"/>
            <a:ext cx="10363200" cy="595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24631101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 bwMode="white">
          <a:xfrm>
            <a:off x="228000" y="3420000"/>
            <a:ext cx="11736000" cy="8725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5154494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 pers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798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041501365"/>
      </p:ext>
    </p:extLst>
  </p:cSld>
  <p:clrMapOvr>
    <a:masterClrMapping/>
  </p:clrMapOvr>
  <p:transition spd="slow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26801" y="226800"/>
            <a:ext cx="11736000" cy="59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/>
          <a:lstStyle>
            <a:lvl1pPr algn="ctr">
              <a:defRPr b="1">
                <a:solidFill>
                  <a:srgbClr val="00B0F0"/>
                </a:solidFill>
              </a:defRPr>
            </a:lvl1pPr>
          </a:lstStyle>
          <a:p>
            <a:r>
              <a:rPr lang="fi-FI" dirty="0"/>
              <a:t>CLICK ICON TO ADD IMAGE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72768" cy="9833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tIns="252000" bIns="36000" anchor="t" anchorCtr="0">
            <a:spAutoFit/>
          </a:bodyPr>
          <a:lstStyle>
            <a:lvl1pPr algn="ctr">
              <a:lnSpc>
                <a:spcPts val="54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8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2497162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7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7047626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716436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610023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314792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095596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6800" y="226800"/>
            <a:ext cx="11736000" cy="59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800000" anchor="t" anchorCtr="1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sz="3200" b="1">
                <a:solidFill>
                  <a:srgbClr val="00B0F0"/>
                </a:solidFill>
              </a:defRPr>
            </a:lvl1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prstGeom prst="rect">
            <a:avLst/>
          </a:prstGeom>
          <a:noFill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6" name="Ryhmä 15"/>
          <p:cNvGrpSpPr/>
          <p:nvPr userDrawn="1"/>
        </p:nvGrpSpPr>
        <p:grpSpPr bwMode="black">
          <a:xfrm>
            <a:off x="334478" y="255600"/>
            <a:ext cx="1397690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83591975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572" y="1988840"/>
            <a:ext cx="59136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571" y="2996953"/>
            <a:ext cx="5908493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44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708500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200" y="1988840"/>
            <a:ext cx="5914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200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914750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61155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slide personn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1282595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00" y="222690"/>
            <a:ext cx="11736000" cy="5942614"/>
          </a:xfrm>
          <a:prstGeom prst="rect">
            <a:avLst/>
          </a:prstGeom>
        </p:spPr>
      </p:pic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47299069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 pers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798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39151086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 dos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00" y="222690"/>
            <a:ext cx="11736000" cy="5942614"/>
          </a:xfrm>
          <a:prstGeom prst="rect">
            <a:avLst/>
          </a:prstGeom>
        </p:spPr>
      </p:pic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050562547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5197" y="6491415"/>
            <a:ext cx="2649023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fi-FI"/>
              <a:t>20.11.2024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212" y="6491416"/>
            <a:ext cx="4114800" cy="2300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r>
              <a:rPr lang="fi-FI"/>
              <a:t>Hanna-Maria Roitto, LT dos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134" y="6491417"/>
            <a:ext cx="438665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6351" y="1438945"/>
            <a:ext cx="10154587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4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76352" y="3435590"/>
            <a:ext cx="10154587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13795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20.11.2024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 dos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FC2F-431E-49CD-B3F0-05E409369B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69075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A0238-7858-4C5D-9334-38D34ABA26B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85075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BA1A6B-480F-4EC3-B195-0111055878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88357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4583BA-8BA8-4764-BEC1-509EADF4BCF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620329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25E92E-7255-4D0A-BC70-6446A13C33A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69179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27EA9D-47E1-4E27-9FE0-FCEA2F48A9D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00393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72E9DE-A9FA-4888-AE9F-B9157D1DC3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206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SUBHEADING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53671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F30CF3-25C1-4041-A96E-EA98C728F49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9181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6D0CFF0-84BF-467A-A1B2-5ADB6B20CF7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73518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F5B4B-1776-4491-9403-9325C58D36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24122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8FCEA-2837-4113-B69C-807D10F262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256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142E-A5C0-4F7E-9E3F-39EFB1B8C6D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77347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44C75-B948-4718-AB2E-13FA01724A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45157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7C0B-DE9C-4AC2-B54E-E80C9DED7B7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71267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5ADE-FF0D-4AE5-90D1-481D715BA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1573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2A89-7DD5-41AC-9A43-96CEA010C9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4413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4DA1E-CC65-4D4A-8AD3-33B6FE2ED2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444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FC2F-431E-49CD-B3F0-05E409369B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7539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6811A-B41B-4B02-A7C2-918597E845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418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3D36-9475-4DF2-AEE1-BA2915921F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9757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34FC9-4BA4-471C-A025-62828D7E80B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052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37C43-36BE-42D4-99BF-9CAD33AED9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9184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6714-1DC3-4B48-B907-0C5C7B57AB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13434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42987-6EE2-4694-B2A5-3F3009D4312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07428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3114731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440289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DA1E-CB5F-44BF-813F-4678206E63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4996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DB6B-03B8-417A-B79B-FECB0555FC3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1894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5764CCC-62B9-3E47-80C9-167775163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B1488EC-199B-E847-B4AE-CBE22B5C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436277F-B616-6F46-9CFC-5DC3E4C2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CE5D2-2CD6-B940-B990-CB051CC6B7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217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1688576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5346316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24626142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8985552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9483747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5546445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44240239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40400907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7228734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730110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18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19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20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3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76490202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F9FB09-B03D-4FEC-BE40-8C832F7C985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63638" y="3436620"/>
            <a:ext cx="5028592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5197" y="6491415"/>
            <a:ext cx="2649023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DE008D-91F0-204A-9125-DD51E07BD90D}" type="datetimeFigureOut">
              <a:rPr lang="fi-FI" smtClean="0"/>
              <a:pPr/>
              <a:t>10.4.2025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212" y="6491416"/>
            <a:ext cx="4114800" cy="2300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134" y="6491417"/>
            <a:ext cx="438665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8901D8-F715-417A-A64F-6ADB84BBEB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57535" y="1989138"/>
            <a:ext cx="4934465" cy="4364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2000">
                <a:solidFill>
                  <a:schemeClr val="tx1"/>
                </a:solidFill>
              </a:defRPr>
            </a:lvl1pPr>
            <a:lvl2pPr>
              <a:lnSpc>
                <a:spcPts val="2000"/>
              </a:lnSpc>
              <a:defRPr sz="2000">
                <a:solidFill>
                  <a:schemeClr val="bg1"/>
                </a:solidFill>
              </a:defRPr>
            </a:lvl2pPr>
            <a:lvl3pPr>
              <a:lnSpc>
                <a:spcPts val="2000"/>
              </a:lnSpc>
              <a:defRPr sz="2000">
                <a:solidFill>
                  <a:schemeClr val="bg1"/>
                </a:solidFill>
              </a:defRPr>
            </a:lvl3pPr>
            <a:lvl4pPr>
              <a:lnSpc>
                <a:spcPts val="2000"/>
              </a:lnSpc>
              <a:defRPr sz="2000">
                <a:solidFill>
                  <a:schemeClr val="bg1"/>
                </a:solidFill>
              </a:defRPr>
            </a:lvl4pPr>
            <a:lvl5pPr>
              <a:lnSpc>
                <a:spcPts val="2000"/>
              </a:lnSpc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fi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3AB543-FEB5-4179-9A74-AF8011C8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6352" y="1431848"/>
            <a:ext cx="5028593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4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13390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5197" y="6491415"/>
            <a:ext cx="2649023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DE008D-91F0-204A-9125-DD51E07BD90D}" type="datetimeFigureOut">
              <a:rPr lang="fi-FI" smtClean="0"/>
              <a:pPr/>
              <a:t>10.4.2025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9212" y="6491416"/>
            <a:ext cx="4114800" cy="2300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5134" y="6491417"/>
            <a:ext cx="438665" cy="23005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6351" y="1438945"/>
            <a:ext cx="10154587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4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176352" y="3435590"/>
            <a:ext cx="10154587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4697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8" y="260648"/>
            <a:ext cx="11555404" cy="57463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318298" y="3420000"/>
            <a:ext cx="11555404" cy="763456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180000" anchor="ctr" anchorCtr="0">
            <a:spAutoFit/>
          </a:bodyPr>
          <a:lstStyle>
            <a:lvl1pPr algn="ctr">
              <a:lnSpc>
                <a:spcPct val="700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43338"/>
            <a:ext cx="10363200" cy="595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8075870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8" y="260648"/>
            <a:ext cx="11555404" cy="57463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318298" y="3420000"/>
            <a:ext cx="11555404" cy="763456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180000" anchor="ctr" anchorCtr="0">
            <a:spAutoFit/>
          </a:bodyPr>
          <a:lstStyle>
            <a:lvl1pPr algn="ctr">
              <a:lnSpc>
                <a:spcPct val="700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043338"/>
            <a:ext cx="10363200" cy="595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47250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0947612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 bwMode="white">
          <a:xfrm>
            <a:off x="228000" y="3420000"/>
            <a:ext cx="11736000" cy="8725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09436589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26801" y="226800"/>
            <a:ext cx="11736000" cy="59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/>
          <a:lstStyle>
            <a:lvl1pPr algn="ctr">
              <a:defRPr b="1">
                <a:solidFill>
                  <a:srgbClr val="00B0F0"/>
                </a:solidFill>
              </a:defRPr>
            </a:lvl1pPr>
          </a:lstStyle>
          <a:p>
            <a:r>
              <a:rPr lang="fi-FI" dirty="0"/>
              <a:t>CLICK ICON TO ADD IMAGE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72768" cy="9833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tIns="252000" bIns="36000" anchor="t" anchorCtr="0">
            <a:spAutoFit/>
          </a:bodyPr>
          <a:lstStyle>
            <a:lvl1pPr algn="ctr">
              <a:lnSpc>
                <a:spcPts val="54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8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2066265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7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60193421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716436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99824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85877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060210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6800" y="226800"/>
            <a:ext cx="11736000" cy="59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800000" anchor="t" anchorCtr="1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sz="3200" b="1">
                <a:solidFill>
                  <a:srgbClr val="00B0F0"/>
                </a:solidFill>
              </a:defRPr>
            </a:lvl1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prstGeom prst="rect">
            <a:avLst/>
          </a:prstGeom>
          <a:noFill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6" name="Ryhmä 15"/>
          <p:cNvGrpSpPr/>
          <p:nvPr userDrawn="1"/>
        </p:nvGrpSpPr>
        <p:grpSpPr bwMode="black">
          <a:xfrm>
            <a:off x="334478" y="255600"/>
            <a:ext cx="1397690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0932470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572" y="1988840"/>
            <a:ext cx="59136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571" y="2996953"/>
            <a:ext cx="5908493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73333" y="254000"/>
            <a:ext cx="5080000" cy="590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44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542121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763200" y="1988840"/>
            <a:ext cx="5914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3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63200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68000" y="254000"/>
            <a:ext cx="5080000" cy="2952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768075" y="3212976"/>
            <a:ext cx="5080000" cy="2952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 anchor="t" anchorCtr="0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5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60096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ctrTitle" hasCustomPrompt="1"/>
          </p:nvPr>
        </p:nvSpPr>
        <p:spPr bwMode="white">
          <a:xfrm>
            <a:off x="228000" y="3420000"/>
            <a:ext cx="11736000" cy="8725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title</a:t>
            </a:r>
            <a:endParaRPr lang="fi-FI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2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98877154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608778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slide personn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00" y="226801"/>
            <a:ext cx="11736000" cy="5938503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384411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 pers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26798" y="216001"/>
            <a:ext cx="11736000" cy="596661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798" y="3420000"/>
            <a:ext cx="11736000" cy="872510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1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2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782515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00" y="222690"/>
            <a:ext cx="11736000" cy="5942614"/>
          </a:xfrm>
          <a:prstGeom prst="rect">
            <a:avLst/>
          </a:prstGeom>
        </p:spPr>
      </p:pic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409080400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Main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" y="231596"/>
            <a:ext cx="11736000" cy="59337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6482742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Viikki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8" y="231696"/>
            <a:ext cx="11736000" cy="5933608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864698477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Tiedeku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00" y="207681"/>
            <a:ext cx="11736000" cy="5944036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86285618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Kumpu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340" y="207479"/>
            <a:ext cx="11736000" cy="594509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56332199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Library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9" y="207479"/>
            <a:ext cx="11736058" cy="594423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53315643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342" y="207580"/>
            <a:ext cx="11742657" cy="5944137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2676760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26801" y="226800"/>
            <a:ext cx="11736000" cy="59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/>
          <a:lstStyle>
            <a:lvl1pPr algn="ctr">
              <a:defRPr b="1">
                <a:solidFill>
                  <a:srgbClr val="00B0F0"/>
                </a:solidFill>
              </a:defRPr>
            </a:lvl1pPr>
          </a:lstStyle>
          <a:p>
            <a:r>
              <a:rPr lang="fi-FI" dirty="0"/>
              <a:t>CLICK ICON TO ADD IMAGE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6800" y="3420000"/>
            <a:ext cx="11772768" cy="983310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wrap="square" tIns="252000" bIns="36000" anchor="t" anchorCtr="0">
            <a:spAutoFit/>
          </a:bodyPr>
          <a:lstStyle>
            <a:lvl1pPr algn="ctr">
              <a:lnSpc>
                <a:spcPts val="5400"/>
              </a:lnSpc>
              <a:defRPr sz="540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5220000"/>
            <a:ext cx="103632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8" name="Ryhmä 11"/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9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62376421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Tiedekulma n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0.jpg" descr="10.jpg"/>
          <p:cNvPicPr>
            <a:picLocks/>
          </p:cNvPicPr>
          <p:nvPr userDrawn="1"/>
        </p:nvPicPr>
        <p:blipFill rotWithShape="1">
          <a:blip r:embed="rId2"/>
          <a:srcRect r="1513"/>
          <a:stretch/>
        </p:blipFill>
        <p:spPr>
          <a:xfrm>
            <a:off x="227999" y="207479"/>
            <a:ext cx="11736000" cy="59442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2" name="Ryhmä 11"/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13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872694966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26800" y="226799"/>
            <a:ext cx="11736000" cy="5940000"/>
          </a:xfrm>
          <a:solidFill>
            <a:schemeClr val="bg1">
              <a:lumMod val="85000"/>
            </a:schemeClr>
          </a:solidFill>
        </p:spPr>
        <p:txBody>
          <a:bodyPr tIns="1800000" anchor="t" anchorCtr="0"/>
          <a:lstStyle>
            <a:lvl1pPr algn="ctr">
              <a:defRPr sz="2400"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solidFill>
            <a:schemeClr val="tx1">
              <a:alpha val="50000"/>
            </a:schemeClr>
          </a:solidFill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grpSp>
        <p:nvGrpSpPr>
          <p:cNvPr id="24" name="Ryhmä 11"/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25" name="Rectangle 5"/>
            <p:cNvSpPr>
              <a:spLocks noChangeArrowheads="1"/>
            </p:cNvSpPr>
            <p:nvPr userDrawn="1"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Rectangle 6"/>
            <p:cNvSpPr>
              <a:spLocks noChangeArrowheads="1"/>
            </p:cNvSpPr>
            <p:nvPr userDrawn="1"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7"/>
            <p:cNvSpPr>
              <a:spLocks noEditPoints="1"/>
            </p:cNvSpPr>
            <p:nvPr userDrawn="1"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95003923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</p:spPr>
        <p:txBody>
          <a:bodyPr anchor="ctr" anchorCtr="0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SUBHEADING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181141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7A84D-291F-40F9-8192-99C285A42E5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115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5ADE-FF0D-4AE5-90D1-481D715BA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4812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BD1703FD-4C3A-4B08-AF1D-A6457707DE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7" y="227240"/>
            <a:ext cx="11736494" cy="59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6D5DE595-64CB-4490-A1B2-0CF85E203D63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61E847-023A-4C5A-A389-DD4D279A0DD1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7421A3-EEE2-4775-8162-DE96CB73DDB4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53D77BE-BDE1-404B-AD44-E5F650538ADE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1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A3C854FB-AAE5-4F09-808E-F65069D6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2C2E1E1A-4017-402B-99A5-385D5371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3BC9DAC8-70B8-4172-A91E-C9A07477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DEB0F-D7A3-4930-9790-19EE8EC15549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47763919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D6B266A9-1B67-48F6-9EA3-3ACC10C5C5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5" y="259897"/>
            <a:ext cx="11558693" cy="57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50E44933-4193-4A5B-AB46-CF7F425E8A31}"/>
              </a:ext>
            </a:extLst>
          </p:cNvPr>
          <p:cNvGrpSpPr/>
          <p:nvPr userDrawn="1"/>
        </p:nvGrpSpPr>
        <p:grpSpPr bwMode="white">
          <a:xfrm>
            <a:off x="347251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0B958C-40B5-41DA-9DD6-FE22CB4CB3BF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1F48D6-61AF-4B02-9848-CC3C5FE5F524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58C101-2447-468E-8C8F-ACA4ADEACEEE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>
          <a:xfrm>
            <a:off x="318300" y="3488128"/>
            <a:ext cx="11555404" cy="627201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180000" anchor="ctr">
            <a:spAutoFit/>
          </a:bodyPr>
          <a:lstStyle>
            <a:lvl1pPr algn="ctr">
              <a:lnSpc>
                <a:spcPct val="70000"/>
              </a:lnSpc>
              <a:defRPr sz="405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13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043338"/>
            <a:ext cx="10363200" cy="595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1">
                <a:solidFill>
                  <a:srgbClr val="FFFFFF"/>
                </a:solidFill>
                <a:latin typeface="+mn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5">
            <a:extLst>
              <a:ext uri="{FF2B5EF4-FFF2-40B4-BE49-F238E27FC236}">
                <a16:creationId xmlns:a16="http://schemas.microsoft.com/office/drawing/2014/main" id="{77A728F3-C9D8-4406-9AEF-709E3FE4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0" name="Alatunnisteen paikkamerkki 6">
            <a:extLst>
              <a:ext uri="{FF2B5EF4-FFF2-40B4-BE49-F238E27FC236}">
                <a16:creationId xmlns:a16="http://schemas.microsoft.com/office/drawing/2014/main" id="{189D8CF1-761B-41D1-B090-92AD5FAE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2" name="Dian numeron paikkamerkki 7">
            <a:extLst>
              <a:ext uri="{FF2B5EF4-FFF2-40B4-BE49-F238E27FC236}">
                <a16:creationId xmlns:a16="http://schemas.microsoft.com/office/drawing/2014/main" id="{43F88B4D-7775-4DEA-9A1B-0A9B057E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DFE44-9A62-43D0-BDA1-5E48F77FAD2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846014757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 4 Helsin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6223D359-0E7F-4D6D-BB47-BC801F0B0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226907" y="216354"/>
            <a:ext cx="11736494" cy="59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0353B984-01BE-418E-BFE9-85BF9F853BA6}"/>
              </a:ext>
            </a:extLst>
          </p:cNvPr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C456E9-801B-4449-A154-913D0044A21D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FC6135-0495-49C9-9667-BC2AED487B0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E5269AB-94FF-44AB-895C-B8F5BE798D31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1" name="Title Placeholder 1"/>
          <p:cNvSpPr>
            <a:spLocks noGrp="1"/>
          </p:cNvSpPr>
          <p:nvPr>
            <p:ph type="ctrTitle"/>
          </p:nvPr>
        </p:nvSpPr>
        <p:spPr bwMode="white">
          <a:xfrm>
            <a:off x="228000" y="3420001"/>
            <a:ext cx="11736000" cy="736255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2" name="Text Placeholder 2"/>
          <p:cNvSpPr>
            <a:spLocks noGrp="1"/>
          </p:cNvSpPr>
          <p:nvPr>
            <p:ph type="subTitle" idx="1"/>
          </p:nvPr>
        </p:nvSpPr>
        <p:spPr>
          <a:xfrm>
            <a:off x="964518" y="5220000"/>
            <a:ext cx="10363200" cy="7200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E0E769DF-25A5-459C-9B01-F43E11FD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FA858678-0B99-491A-A30B-E32240A12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2" name="Dian numeron paikkamerkki 7">
            <a:extLst>
              <a:ext uri="{FF2B5EF4-FFF2-40B4-BE49-F238E27FC236}">
                <a16:creationId xmlns:a16="http://schemas.microsoft.com/office/drawing/2014/main" id="{CDCF8BCE-6BE2-4AB4-BF6F-8DAD184F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402B5-FA62-4619-A229-751B594872D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619702121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11">
            <a:extLst>
              <a:ext uri="{FF2B5EF4-FFF2-40B4-BE49-F238E27FC236}">
                <a16:creationId xmlns:a16="http://schemas.microsoft.com/office/drawing/2014/main" id="{6EB54BE6-44D4-476F-A407-21A9601DFA6E}"/>
              </a:ext>
            </a:extLst>
          </p:cNvPr>
          <p:cNvGrpSpPr/>
          <p:nvPr userDrawn="1"/>
        </p:nvGrpSpPr>
        <p:grpSpPr bwMode="white">
          <a:xfrm>
            <a:off x="335360" y="302094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28B24B-F634-4DDC-A50F-1CDF8C73C33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9DF586-F6DA-4F9A-8E71-5486A07BC0FB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D835FAD-E937-4FAD-95F7-F60788410F91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226801" y="226800"/>
            <a:ext cx="11736000" cy="59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/>
          <a:lstStyle>
            <a:lvl1pPr algn="ctr">
              <a:defRPr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sp>
        <p:nvSpPr>
          <p:cNvPr id="22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0"/>
            <a:ext cx="11772768" cy="816597"/>
          </a:xfrm>
          <a:prstGeom prst="rect">
            <a:avLst/>
          </a:prstGeom>
          <a:solidFill>
            <a:schemeClr val="tx1">
              <a:alpha val="50000"/>
            </a:schemeClr>
          </a:solidFill>
          <a:effectLst/>
        </p:spPr>
        <p:txBody>
          <a:bodyPr tIns="252000" bIns="36000">
            <a:spAutoFit/>
          </a:bodyPr>
          <a:lstStyle>
            <a:lvl1pPr algn="ctr">
              <a:lnSpc>
                <a:spcPts val="4050"/>
              </a:lnSpc>
              <a:defRPr sz="4050" u="none" cap="all" baseline="0">
                <a:solidFill>
                  <a:schemeClr val="bg1"/>
                </a:solidFill>
                <a:effectLst/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23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10" name="Päivämäärän paikkamerkki 1">
            <a:extLst>
              <a:ext uri="{FF2B5EF4-FFF2-40B4-BE49-F238E27FC236}">
                <a16:creationId xmlns:a16="http://schemas.microsoft.com/office/drawing/2014/main" id="{4BFC98CC-34D6-41DE-97A0-8AC025EB4A7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1" name="Alatunnisteen paikkamerkki 2">
            <a:extLst>
              <a:ext uri="{FF2B5EF4-FFF2-40B4-BE49-F238E27FC236}">
                <a16:creationId xmlns:a16="http://schemas.microsoft.com/office/drawing/2014/main" id="{93733769-6DF6-4E31-B37C-B4502A7146A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2" name="Dian numeron paikkamerkki 3">
            <a:extLst>
              <a:ext uri="{FF2B5EF4-FFF2-40B4-BE49-F238E27FC236}">
                <a16:creationId xmlns:a16="http://schemas.microsoft.com/office/drawing/2014/main" id="{FF97CCD2-A888-4FE7-9311-229E97B2BE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EBD3D827-9BC1-42E6-B27C-CA4D4984D09D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5255046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4">
            <a:extLst>
              <a:ext uri="{FF2B5EF4-FFF2-40B4-BE49-F238E27FC236}">
                <a16:creationId xmlns:a16="http://schemas.microsoft.com/office/drawing/2014/main" id="{9447306A-65FE-4AD4-9A74-847D6090EF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>
            <a:fillRect/>
          </a:stretch>
        </p:blipFill>
        <p:spPr bwMode="ltGray">
          <a:xfrm>
            <a:off x="338667" y="254454"/>
            <a:ext cx="1151466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8EE61437-DDDF-442B-B80A-1656EAD15CE3}"/>
              </a:ext>
            </a:extLst>
          </p:cNvPr>
          <p:cNvGrpSpPr/>
          <p:nvPr userDrawn="1"/>
        </p:nvGrpSpPr>
        <p:grpSpPr bwMode="black">
          <a:xfrm>
            <a:off x="347251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836A64-9BDD-4EA0-935A-36C29474C64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D25590-AD77-4852-BCB9-1BC19EFD50F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2CD122-17B3-4A2D-B376-19FB9F23BD1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13" name="Title Placeholder 1"/>
          <p:cNvSpPr>
            <a:spLocks noGrp="1"/>
          </p:cNvSpPr>
          <p:nvPr>
            <p:ph type="ctrTitle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70000"/>
              </a:lnSpc>
              <a:defRPr sz="36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188FB803-4DA7-44DD-BC95-C2260E29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0" name="Alatunnisteen paikkamerkki 5">
            <a:extLst>
              <a:ext uri="{FF2B5EF4-FFF2-40B4-BE49-F238E27FC236}">
                <a16:creationId xmlns:a16="http://schemas.microsoft.com/office/drawing/2014/main" id="{7939B674-3136-42A0-B9EF-BAF15953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18422920-37D7-497B-941A-F294FD0A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C5B8A-0BE2-4E8B-9142-1FF9EFEE7D0F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54103750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ltGray">
          <a:xfrm>
            <a:off x="338667" y="254000"/>
            <a:ext cx="11514667" cy="5905500"/>
          </a:xfrm>
          <a:prstGeom prst="rect">
            <a:avLst/>
          </a:prstGeom>
        </p:spPr>
      </p:pic>
      <p:sp>
        <p:nvSpPr>
          <p:cNvPr id="43011" name="Text Placeholder 2"/>
          <p:cNvSpPr>
            <a:spLocks noGrp="1"/>
          </p:cNvSpPr>
          <p:nvPr>
            <p:ph type="subTitle" idx="1" hasCustomPrompt="1"/>
          </p:nvPr>
        </p:nvSpPr>
        <p:spPr>
          <a:xfrm>
            <a:off x="914400" y="4267200"/>
            <a:ext cx="10363200" cy="1371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subtitle</a:t>
            </a:r>
            <a:endParaRPr lang="fi-FI" noProof="0" dirty="0"/>
          </a:p>
        </p:txBody>
      </p:sp>
      <p:sp>
        <p:nvSpPr>
          <p:cNvPr id="13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914400" y="2708920"/>
            <a:ext cx="10363200" cy="1296144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70000"/>
              </a:lnSpc>
              <a:defRPr sz="48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7" name="Ryhmä 11"/>
          <p:cNvGrpSpPr/>
          <p:nvPr userDrawn="1"/>
        </p:nvGrpSpPr>
        <p:grpSpPr bwMode="black">
          <a:xfrm>
            <a:off x="347250" y="260248"/>
            <a:ext cx="2491200" cy="2334818"/>
            <a:chOff x="1311275" y="373063"/>
            <a:chExt cx="6524625" cy="6115050"/>
          </a:xfrm>
          <a:solidFill>
            <a:srgbClr val="000000"/>
          </a:solidFill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5622805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335360" y="716438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algn="ctr">
              <a:defRPr sz="3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6905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286935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573869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931049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288228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äivämäärän paikkamerkki 1">
            <a:extLst>
              <a:ext uri="{FF2B5EF4-FFF2-40B4-BE49-F238E27FC236}">
                <a16:creationId xmlns:a16="http://schemas.microsoft.com/office/drawing/2014/main" id="{342AC97D-D88A-4C78-B9F1-A1DAA11C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5" name="Alatunnisteen paikkamerkki 3">
            <a:extLst>
              <a:ext uri="{FF2B5EF4-FFF2-40B4-BE49-F238E27FC236}">
                <a16:creationId xmlns:a16="http://schemas.microsoft.com/office/drawing/2014/main" id="{14470AE7-AF1E-4C4D-A6AA-21802553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081830E9-50AC-45AC-B8D1-68ACEE2B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423A9-1BA6-4521-BC98-F126647119F7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19199107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4" name="Päivämäärän paikkamerkki 1">
            <a:extLst>
              <a:ext uri="{FF2B5EF4-FFF2-40B4-BE49-F238E27FC236}">
                <a16:creationId xmlns:a16="http://schemas.microsoft.com/office/drawing/2014/main" id="{4EE6950A-969A-4C7B-B6A7-D7EBA517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1C2C698E-847A-4C31-A920-7E3DE2CD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AF4F3F-7CEC-4E6B-9DE2-F58BEBBF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6F661-BBBA-414D-B171-06323AD347E6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950601481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74001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 bwMode="auto">
          <a:xfrm>
            <a:off x="6480044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5" name="Päivämäärän paikkamerkki 1">
            <a:extLst>
              <a:ext uri="{FF2B5EF4-FFF2-40B4-BE49-F238E27FC236}">
                <a16:creationId xmlns:a16="http://schemas.microsoft.com/office/drawing/2014/main" id="{B9942A1A-A281-4260-84A7-739AA3A2E0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D2C46291-76D4-4A7F-8379-6E60D42EFD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2391274-3D34-4145-A095-AAF21D6CA4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E604BD1-99C0-4222-9C5B-2694F534DC4E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89898280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15">
            <a:extLst>
              <a:ext uri="{FF2B5EF4-FFF2-40B4-BE49-F238E27FC236}">
                <a16:creationId xmlns:a16="http://schemas.microsoft.com/office/drawing/2014/main" id="{75488413-F127-4EAC-9B2C-2D925B182B09}"/>
              </a:ext>
            </a:extLst>
          </p:cNvPr>
          <p:cNvGrpSpPr/>
          <p:nvPr userDrawn="1"/>
        </p:nvGrpSpPr>
        <p:grpSpPr bwMode="black">
          <a:xfrm>
            <a:off x="334478" y="255600"/>
            <a:ext cx="1397691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305DA2BE-332C-47C0-9DBD-639CFF9F1D6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9F134320-269B-4577-ADBE-563942F808F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E15606F-E7D5-4AD2-B530-2D1EBCD91A3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26800" y="226800"/>
            <a:ext cx="11736000" cy="59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800000" anchorCtr="1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sz="24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ctrTitle"/>
          </p:nvPr>
        </p:nvSpPr>
        <p:spPr>
          <a:xfrm>
            <a:off x="228000" y="3420001"/>
            <a:ext cx="11736000" cy="736255"/>
          </a:xfrm>
          <a:prstGeom prst="rect">
            <a:avLst/>
          </a:prstGeom>
          <a:noFill/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8" name="Päivämäärän paikkamerkki 1">
            <a:extLst>
              <a:ext uri="{FF2B5EF4-FFF2-40B4-BE49-F238E27FC236}">
                <a16:creationId xmlns:a16="http://schemas.microsoft.com/office/drawing/2014/main" id="{59A01CCA-11BF-48C8-A630-12BA7F96990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515E5CBB-1E99-4589-AEFA-2128F6C746F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6">
            <a:extLst>
              <a:ext uri="{FF2B5EF4-FFF2-40B4-BE49-F238E27FC236}">
                <a16:creationId xmlns:a16="http://schemas.microsoft.com/office/drawing/2014/main" id="{8E98168C-0E14-441A-82A5-A9C2E81A66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5F893A1A-9A40-4ED1-972A-85DB54CE6A22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858676138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763573" y="1988840"/>
            <a:ext cx="5913625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22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63573" y="2996955"/>
            <a:ext cx="5908494" cy="316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73333" y="254000"/>
            <a:ext cx="5080000" cy="590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44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Gotham-Bold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Päivämäärän paikkamerkki 1">
            <a:extLst>
              <a:ext uri="{FF2B5EF4-FFF2-40B4-BE49-F238E27FC236}">
                <a16:creationId xmlns:a16="http://schemas.microsoft.com/office/drawing/2014/main" id="{42A5DE71-A628-4BFE-AD98-31D5FE8D9C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1E115EB-1A42-4560-B9AB-35C8AD8476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0C8B08-9970-4EB2-B026-2555170DFF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4949BE-D954-4352-817A-E5BBEB683A07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733428895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763201" y="1988840"/>
            <a:ext cx="5914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22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 bwMode="auto">
          <a:xfrm>
            <a:off x="763201" y="2996953"/>
            <a:ext cx="5907600" cy="316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257169" indent="-18811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Gotham Narrow Book"/>
                <a:cs typeface="Gotham Narrow Book"/>
              </a:defRPr>
            </a:lvl1pPr>
            <a:lvl2pPr marL="544104" indent="-257169">
              <a:lnSpc>
                <a:spcPct val="80000"/>
              </a:lnSpc>
              <a:buFont typeface="Arial"/>
              <a:buChar char="•"/>
              <a:defRPr>
                <a:latin typeface="Gotham Narrow Book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Gotham Narrow Book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Gotham Narrow Book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Gotham Narrow Book"/>
                <a:cs typeface="Gotham Narrow Book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68000" y="254000"/>
            <a:ext cx="5080000" cy="2952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768075" y="3212976"/>
            <a:ext cx="5080000" cy="2952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720000"/>
          <a:lstStyle>
            <a:lvl1pPr marL="257169" marR="0" indent="-257169" algn="ctr" defTabSz="6857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b="1" i="0">
                <a:solidFill>
                  <a:srgbClr val="00B0F0"/>
                </a:solidFill>
                <a:latin typeface="+mj-lt"/>
                <a:cs typeface="Gotham-Bold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äivämäärän paikkamerkki 1">
            <a:extLst>
              <a:ext uri="{FF2B5EF4-FFF2-40B4-BE49-F238E27FC236}">
                <a16:creationId xmlns:a16="http://schemas.microsoft.com/office/drawing/2014/main" id="{B5F81C4A-9720-4A09-8366-76C4ADE3B8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BCB0E4B3-7F4D-4196-BE05-2BA4B4A959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53A99FE4-6119-4A13-A83A-9178580ACB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39BEE02-5215-4759-9978-E4084AFE40BE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2598309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802413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  <p:sp>
        <p:nvSpPr>
          <p:cNvPr id="3" name="Päivämäärän paikkamerkki 1">
            <a:extLst>
              <a:ext uri="{FF2B5EF4-FFF2-40B4-BE49-F238E27FC236}">
                <a16:creationId xmlns:a16="http://schemas.microsoft.com/office/drawing/2014/main" id="{D3689C96-235A-406F-9E31-A103CF017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5" name="Alatunnisteen paikkamerkki 5">
            <a:extLst>
              <a:ext uri="{FF2B5EF4-FFF2-40B4-BE49-F238E27FC236}">
                <a16:creationId xmlns:a16="http://schemas.microsoft.com/office/drawing/2014/main" id="{42CEA4DC-669A-43B1-AE80-6D91ED63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6" name="Dian numeron paikkamerkki 6">
            <a:extLst>
              <a:ext uri="{FF2B5EF4-FFF2-40B4-BE49-F238E27FC236}">
                <a16:creationId xmlns:a16="http://schemas.microsoft.com/office/drawing/2014/main" id="{25C96AF1-617D-47AB-A20A-A61E1509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79F6B-F492-4344-9CC0-125A7BFF3D09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56601780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slide personnel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274B06EB-07E0-4D22-B394-A92CEDD687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7" y="227240"/>
            <a:ext cx="11736494" cy="593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803A54A9-8B90-42FD-9B09-6F903C884E06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B6930C-A42B-4FBB-9750-B47D7E9CA1CC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7F8376-675D-451B-98D7-FBAD934C28A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DEAA05-0A44-4383-B805-9C40E65CCC3F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68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919EC668-202C-4722-8F80-7A7E4273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2C45FA65-759D-4175-B5F1-40B47C4BD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ABFA6478-410A-41C7-8484-E1821025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7EA73-2B9B-4D4C-9E2C-B541CC553D76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673350161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slide perso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0EE638EF-D158-414C-9649-92866D19BD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226907" y="216354"/>
            <a:ext cx="11736494" cy="596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49A0DC1E-01DA-4A71-A649-99F1EC545298}"/>
              </a:ext>
            </a:extLst>
          </p:cNvPr>
          <p:cNvGrpSpPr/>
          <p:nvPr userDrawn="1"/>
        </p:nvGrpSpPr>
        <p:grpSpPr bwMode="white">
          <a:xfrm>
            <a:off x="292432" y="2606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37AD86-3D92-46A8-A485-3A3967953E3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E15E43-F743-40E5-BF02-1B2F98E36252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7AD3AC0-5003-4D3F-BBB4-F70642401C62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6799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14400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F665488E-1CEE-4278-91D3-C847D6EB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DEAC05CC-EF62-4455-AA1B-A5FB23B6A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51779BB7-0AEE-4174-94FE-E1B953093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A1CFF-8519-4D8A-BFAC-4527BE02340C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055803232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E2741ED4-C84C-46E9-B28C-AEB2BAC981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1797"/>
            <a:ext cx="1173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Ryhmä 11">
            <a:extLst>
              <a:ext uri="{FF2B5EF4-FFF2-40B4-BE49-F238E27FC236}">
                <a16:creationId xmlns:a16="http://schemas.microsoft.com/office/drawing/2014/main" id="{0469AAAE-880B-4DAF-91B3-23219A0221BA}"/>
              </a:ext>
            </a:extLst>
          </p:cNvPr>
          <p:cNvGrpSpPr/>
          <p:nvPr userDrawn="1"/>
        </p:nvGrpSpPr>
        <p:grpSpPr bwMode="white">
          <a:xfrm>
            <a:off x="292432" y="260248"/>
            <a:ext cx="2491200" cy="2334818"/>
            <a:chOff x="1311275" y="373063"/>
            <a:chExt cx="6524625" cy="6115050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933143-215C-4A20-A588-C10AABC47136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9C25C5-24BD-4020-8F72-AA39C30298FC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FD8B446-0EDE-4A37-B83A-5E85CD216754}"/>
                </a:ext>
              </a:extLst>
            </p:cNvPr>
            <p:cNvSpPr>
              <a:spLocks noEditPoints="1"/>
            </p:cNvSpPr>
            <p:nvPr/>
          </p:nvSpPr>
          <p:spPr bwMode="white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sp>
        <p:nvSpPr>
          <p:cNvPr id="20" name="Title Placeholder 1"/>
          <p:cNvSpPr>
            <a:spLocks noGrp="1"/>
          </p:cNvSpPr>
          <p:nvPr>
            <p:ph type="ctrTitle"/>
          </p:nvPr>
        </p:nvSpPr>
        <p:spPr>
          <a:xfrm>
            <a:off x="228000" y="3420001"/>
            <a:ext cx="11736000" cy="736255"/>
          </a:xfrm>
          <a:solidFill>
            <a:schemeClr val="tx1">
              <a:alpha val="50000"/>
            </a:schemeClr>
          </a:solidFill>
        </p:spPr>
        <p:txBody>
          <a:bodyPr tIns="252000" bIns="36000">
            <a:spAutoFit/>
          </a:bodyPr>
          <a:lstStyle>
            <a:lvl1pPr algn="ctr">
              <a:lnSpc>
                <a:spcPct val="70000"/>
              </a:lnSpc>
              <a:defRPr sz="405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43011" name="Text Placeholder 2"/>
          <p:cNvSpPr>
            <a:spLocks noGrp="1"/>
          </p:cNvSpPr>
          <p:nvPr>
            <p:ph type="subTitle" idx="1"/>
          </p:nvPr>
        </p:nvSpPr>
        <p:spPr>
          <a:xfrm>
            <a:off x="964518" y="5220000"/>
            <a:ext cx="10363200" cy="720000"/>
          </a:xfrm>
        </p:spPr>
        <p:txBody>
          <a:bodyPr/>
          <a:lstStyle>
            <a:lvl1pPr algn="ctr">
              <a:lnSpc>
                <a:spcPct val="90000"/>
              </a:lnSpc>
              <a:spcAft>
                <a:spcPct val="0"/>
              </a:spcAft>
              <a:defRPr b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fi-FI" noProof="0"/>
          </a:p>
        </p:txBody>
      </p:sp>
      <p:sp>
        <p:nvSpPr>
          <p:cNvPr id="9" name="Päivämäärän paikkamerkki 1">
            <a:extLst>
              <a:ext uri="{FF2B5EF4-FFF2-40B4-BE49-F238E27FC236}">
                <a16:creationId xmlns:a16="http://schemas.microsoft.com/office/drawing/2014/main" id="{4E7787E9-6D41-4E7B-87CC-0EEB59D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0" name="Alatunnisteen paikkamerkki 2">
            <a:extLst>
              <a:ext uri="{FF2B5EF4-FFF2-40B4-BE49-F238E27FC236}">
                <a16:creationId xmlns:a16="http://schemas.microsoft.com/office/drawing/2014/main" id="{F123B77B-D553-415C-BDBD-77291083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1" name="Dian numeron paikkamerkki 3">
            <a:extLst>
              <a:ext uri="{FF2B5EF4-FFF2-40B4-BE49-F238E27FC236}">
                <a16:creationId xmlns:a16="http://schemas.microsoft.com/office/drawing/2014/main" id="{3D5E2B5A-023E-4DE9-B917-7948289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CCDA4-AEC4-4DA4-B616-A1D12D4AE433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244630360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35360" y="716436"/>
            <a:ext cx="11521280" cy="122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 anchorCtr="0"/>
          <a:lstStyle>
            <a:lvl1pPr algn="ctr">
              <a:defRPr sz="4000"/>
            </a:lvl1pPr>
          </a:lstStyle>
          <a:p>
            <a:pPr lvl="0"/>
            <a:r>
              <a:rPr lang="fi-FI" dirty="0"/>
              <a:t>CLICK TO ADD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335360" y="2204865"/>
            <a:ext cx="1152128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92075" indent="0" algn="ctr">
              <a:lnSpc>
                <a:spcPct val="80000"/>
              </a:lnSpc>
              <a:buClr>
                <a:schemeClr val="tx1"/>
              </a:buClr>
              <a:buFont typeface="Arial"/>
              <a:buNone/>
              <a:defRPr>
                <a:latin typeface="+mj-lt"/>
                <a:cs typeface="Gotham narrow bold"/>
              </a:defRPr>
            </a:lvl1pPr>
            <a:lvl2pPr marL="382588" indent="0" algn="ctr">
              <a:lnSpc>
                <a:spcPct val="80000"/>
              </a:lnSpc>
              <a:buFont typeface="Arial"/>
              <a:buNone/>
              <a:defRPr>
                <a:latin typeface="Gotham Narrow Book"/>
                <a:cs typeface="Gotham Narrow Book"/>
              </a:defRPr>
            </a:lvl2pPr>
            <a:lvl3pPr marL="7651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3pPr>
            <a:lvl4pPr marL="124142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4pPr>
            <a:lvl5pPr marL="1717675" indent="0" algn="ctr">
              <a:lnSpc>
                <a:spcPct val="80000"/>
              </a:lnSpc>
              <a:buNone/>
              <a:defRPr>
                <a:latin typeface="Gotham Narrow Book"/>
                <a:cs typeface="Gotham Narrow Book"/>
              </a:defRPr>
            </a:lvl5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573938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ctrTitle"/>
          </p:nvPr>
        </p:nvSpPr>
        <p:spPr>
          <a:xfrm>
            <a:off x="914400" y="2708920"/>
            <a:ext cx="10363200" cy="1296144"/>
          </a:xfrm>
        </p:spPr>
        <p:txBody>
          <a:bodyPr anchor="ctr"/>
          <a:lstStyle>
            <a:lvl1pPr algn="ctr">
              <a:lnSpc>
                <a:spcPct val="70000"/>
              </a:lnSpc>
              <a:defRPr sz="2700"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fi-FI" noProof="0"/>
          </a:p>
        </p:txBody>
      </p:sp>
      <p:sp>
        <p:nvSpPr>
          <p:cNvPr id="3" name="Päivämäärän paikkamerkki 1">
            <a:extLst>
              <a:ext uri="{FF2B5EF4-FFF2-40B4-BE49-F238E27FC236}">
                <a16:creationId xmlns:a16="http://schemas.microsoft.com/office/drawing/2014/main" id="{93025558-3D28-4A14-AAFD-7E88A31F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4" name="Alatunnisteen paikkamerkki 5">
            <a:extLst>
              <a:ext uri="{FF2B5EF4-FFF2-40B4-BE49-F238E27FC236}">
                <a16:creationId xmlns:a16="http://schemas.microsoft.com/office/drawing/2014/main" id="{821EDB45-F7C0-45F1-AA87-BE7B020F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5" name="Dian numeron paikkamerkki 6">
            <a:extLst>
              <a:ext uri="{FF2B5EF4-FFF2-40B4-BE49-F238E27FC236}">
                <a16:creationId xmlns:a16="http://schemas.microsoft.com/office/drawing/2014/main" id="{DC984499-B515-4672-8001-917F60B9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0AFF2-F47B-4A1D-8023-6DF4F98AA8F1}" type="slidenum">
              <a:rPr lang="en-GB" altLang="fi-FI"/>
              <a:pPr/>
              <a:t>‹#›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1715544768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92F8-359D-934E-B118-A373345F3D6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913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42D5-FA4E-4CCA-870B-45CF8F194B6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89342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4FC5FEAD-1E52-4459-9AD4-4ECAB4A1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442"/>
          <a:stretch/>
        </p:blipFill>
        <p:spPr>
          <a:xfrm>
            <a:off x="504" y="285"/>
            <a:ext cx="12190992" cy="6484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181A8-BD3B-1B4E-A475-43EC2E1EB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180000"/>
            <a:ext cx="10753200" cy="1188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/>
              <a:t>Page title</a:t>
            </a:r>
            <a:endParaRPr lang="fi-FI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F3938F-2A79-734F-B23C-610FE38D135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76000"/>
            <a:ext cx="10753200" cy="4680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err="1"/>
              <a:t>Text level</a:t>
            </a:r>
            <a:r>
              <a:rPr lang="en-US" dirty="0"/>
              <a:t> 1</a:t>
            </a:r>
          </a:p>
          <a:p>
            <a:pPr lvl="1"/>
            <a:r>
              <a:rPr lang="en-US" dirty="0" err="1"/>
              <a:t>Text level 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Text level</a:t>
            </a:r>
            <a:r>
              <a:rPr lang="en-US" dirty="0"/>
              <a:t> 3</a:t>
            </a:r>
          </a:p>
          <a:p>
            <a:pPr lvl="3"/>
            <a:r>
              <a:rPr lang="en-US" dirty="0" err="1"/>
              <a:t>Text level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Text level</a:t>
            </a:r>
            <a:r>
              <a:rPr lang="en-US" dirty="0"/>
              <a:t> 5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E45F09-AFAB-8B48-9837-96726DE637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i-FI"/>
              <a:t>7.3.2024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384C4E-A250-FC47-8062-FF31ECD254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Hanna-Maria Roitto, LT dos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D88E26-25B9-4E4B-B5A0-7110BEA768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2CC271-BBF5-3F46-90AE-792A663E0CF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31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A0238-7858-4C5D-9334-38D34ABA26B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5968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BA1A6B-480F-4EC3-B195-0111055878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5872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4583BA-8BA8-4764-BEC1-509EADF4BCF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2598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25E92E-7255-4D0A-BC70-6446A13C33A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64628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27EA9D-47E1-4E27-9FE0-FCEA2F48A9D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64212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72E9DE-A9FA-4888-AE9F-B9157D1DC3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10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2997" y="2204865"/>
            <a:ext cx="1102951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93790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9F30CF3-25C1-4041-A96E-EA98C728F49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49138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6D0CFF0-84BF-467A-A1B2-5ADB6B20CF7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28767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F5B4B-1776-4491-9403-9325C58D36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3191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8FCEA-2837-4113-B69C-807D10F262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3369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7142E-A5C0-4F7E-9E3F-39EFB1B8C6D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48832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44C75-B948-4718-AB2E-13FA01724A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8025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7C0B-DE9C-4AC2-B54E-E80C9DED7B7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70369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5ADE-FF0D-4AE5-90D1-481D715BA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4279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2A89-7DD5-41AC-9A43-96CEA010C9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59240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4DA1E-CC65-4D4A-8AD3-33B6FE2ED2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883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74000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 bwMode="auto">
          <a:xfrm>
            <a:off x="6480043" y="2204865"/>
            <a:ext cx="52805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342900" indent="-250825">
              <a:lnSpc>
                <a:spcPct val="80000"/>
              </a:lnSpc>
              <a:buClr>
                <a:schemeClr val="tx1"/>
              </a:buClr>
              <a:buFont typeface="Arial"/>
              <a:buChar char="•"/>
              <a:defRPr>
                <a:latin typeface="+mn-lt"/>
                <a:cs typeface="Gotham Narrow Book"/>
              </a:defRPr>
            </a:lvl1pPr>
            <a:lvl2pPr marL="725488" indent="-342900">
              <a:lnSpc>
                <a:spcPct val="80000"/>
              </a:lnSpc>
              <a:buFont typeface="Arial"/>
              <a:buChar char="•"/>
              <a:defRPr>
                <a:latin typeface="+mn-lt"/>
                <a:cs typeface="Gotham Narrow Book"/>
              </a:defRPr>
            </a:lvl2pPr>
            <a:lvl3pPr>
              <a:lnSpc>
                <a:spcPct val="80000"/>
              </a:lnSpc>
              <a:defRPr>
                <a:latin typeface="+mn-lt"/>
                <a:cs typeface="Gotham Narrow Book"/>
              </a:defRPr>
            </a:lvl3pPr>
            <a:lvl4pPr>
              <a:lnSpc>
                <a:spcPct val="80000"/>
              </a:lnSpc>
              <a:defRPr>
                <a:latin typeface="+mn-lt"/>
                <a:cs typeface="Gotham Narrow Book"/>
              </a:defRPr>
            </a:lvl4pPr>
            <a:lvl5pPr>
              <a:lnSpc>
                <a:spcPct val="80000"/>
              </a:lnSpc>
              <a:defRPr>
                <a:latin typeface="+mn-lt"/>
                <a:cs typeface="Gotham Narrow Book"/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add</a:t>
            </a:r>
            <a:r>
              <a:rPr lang="fi-FI" noProof="0" dirty="0"/>
              <a:t> </a:t>
            </a:r>
            <a:r>
              <a:rPr lang="fi-FI" noProof="0" dirty="0" err="1"/>
              <a:t>text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en-US" noProof="0" dirty="0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256096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6811A-B41B-4B02-A7C2-918597E845A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80896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3D36-9475-4DF2-AEE1-BA2915921F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1320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34FC9-4BA4-471C-A025-62828D7E80B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7139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37C43-36BE-42D4-99BF-9CAD33AED9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17156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46714-1DC3-4B48-B907-0C5C7B57AB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58917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42987-6EE2-4694-B2A5-3F3009D4312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46685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8661041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214901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DA1E-CB5F-44BF-813F-4678206E63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3673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DB6B-03B8-417A-B79B-FECB0555FC3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035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6800" y="226800"/>
            <a:ext cx="11736000" cy="59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800000" anchor="t" anchorCtr="1"/>
          <a:lstStyle>
            <a:lvl1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 sz="3200" b="1">
                <a:solidFill>
                  <a:srgbClr val="00B0F0"/>
                </a:solidFill>
              </a:defRPr>
            </a:lvl1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ctrTitle" hasCustomPrompt="1"/>
          </p:nvPr>
        </p:nvSpPr>
        <p:spPr>
          <a:xfrm>
            <a:off x="228000" y="3420000"/>
            <a:ext cx="11736000" cy="884758"/>
          </a:xfrm>
          <a:prstGeom prst="rect">
            <a:avLst/>
          </a:prstGeom>
          <a:noFill/>
        </p:spPr>
        <p:txBody>
          <a:bodyPr tIns="252000" bIns="36000" anchor="t" anchorCtr="0">
            <a:spAutoFit/>
          </a:bodyPr>
          <a:lstStyle>
            <a:lvl1pPr algn="ctr">
              <a:lnSpc>
                <a:spcPct val="70000"/>
              </a:lnSpc>
              <a:defRPr sz="5400">
                <a:solidFill>
                  <a:srgbClr val="FFFFFF"/>
                </a:solidFill>
                <a:latin typeface="+mj-lt"/>
                <a:ea typeface="ＭＳ Ｐゴシック" charset="0"/>
                <a:cs typeface="Gotham Narrow Bold"/>
              </a:defRPr>
            </a:lvl1pPr>
          </a:lstStyle>
          <a:p>
            <a:pPr lvl="0"/>
            <a:r>
              <a:rPr lang="fi-FI" noProof="0" dirty="0"/>
              <a:t>CLICK TO ADD TITLE</a:t>
            </a:r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5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Hanna-Maria Roitto, LT</a:t>
            </a:r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>
          <a:xfrm>
            <a:off x="11176000" y="6189117"/>
            <a:ext cx="680640" cy="576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69315E-5A66-CF44-AE5D-C333B2F730C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grpSp>
        <p:nvGrpSpPr>
          <p:cNvPr id="16" name="Ryhmä 15"/>
          <p:cNvGrpSpPr/>
          <p:nvPr userDrawn="1"/>
        </p:nvGrpSpPr>
        <p:grpSpPr bwMode="black">
          <a:xfrm>
            <a:off x="334478" y="255600"/>
            <a:ext cx="1397690" cy="1309952"/>
            <a:chOff x="1311275" y="373063"/>
            <a:chExt cx="6524625" cy="6115050"/>
          </a:xfrm>
          <a:solidFill>
            <a:srgbClr val="FFFFFF"/>
          </a:solidFill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10655975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8614307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41439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254590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112342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5782493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7971411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712390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1024089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8487083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i-FI">
              <a:solidFill>
                <a:prstClr val="black"/>
              </a:solidFill>
            </a:endParaRPr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fi-FI">
                <a:solidFill>
                  <a:prstClr val="black"/>
                </a:solidFill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5459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slideLayout" Target="../slideLayouts/slideLayout179.xml"/><Relationship Id="rId39" Type="http://schemas.openxmlformats.org/officeDocument/2006/relationships/theme" Target="../theme/theme8.xml"/><Relationship Id="rId21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33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32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81.xml"/><Relationship Id="rId36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31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9"/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226799" y="215490"/>
            <a:ext cx="11738401" cy="5944010"/>
          </a:xfrm>
          <a:prstGeom prst="rect">
            <a:avLst/>
          </a:prstGeom>
        </p:spPr>
      </p:pic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802411"/>
            <a:ext cx="9722048" cy="9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552" y="1981200"/>
            <a:ext cx="972204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4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Hanna-Maria Roitto, LT</a:t>
            </a:r>
            <a:endParaRPr lang="fi-FI" dirty="0"/>
          </a:p>
        </p:txBody>
      </p:sp>
      <p:grpSp>
        <p:nvGrpSpPr>
          <p:cNvPr id="25" name="Ryhmä 11"/>
          <p:cNvGrpSpPr/>
          <p:nvPr userDrawn="1"/>
        </p:nvGrpSpPr>
        <p:grpSpPr bwMode="black">
          <a:xfrm>
            <a:off x="334478" y="263539"/>
            <a:ext cx="1397690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6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" y="6237312"/>
            <a:ext cx="20859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226799" y="215490"/>
            <a:ext cx="11738401" cy="5944010"/>
          </a:xfrm>
          <a:prstGeom prst="rect">
            <a:avLst/>
          </a:prstGeom>
        </p:spPr>
      </p:pic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802411"/>
            <a:ext cx="9722048" cy="9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552" y="1981200"/>
            <a:ext cx="972204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4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Hanna-Maria Roitto, LT</a:t>
            </a:r>
            <a:endParaRPr lang="fi-FI" dirty="0"/>
          </a:p>
        </p:txBody>
      </p:sp>
      <p:grpSp>
        <p:nvGrpSpPr>
          <p:cNvPr id="25" name="Ryhmä 11"/>
          <p:cNvGrpSpPr/>
          <p:nvPr userDrawn="1"/>
        </p:nvGrpSpPr>
        <p:grpSpPr bwMode="black">
          <a:xfrm>
            <a:off x="334478" y="263539"/>
            <a:ext cx="1397690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6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" y="6237312"/>
            <a:ext cx="20859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2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hf sldNum="0" hdr="0" ft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uva 9">
            <a:extLst>
              <a:ext uri="{FF2B5EF4-FFF2-40B4-BE49-F238E27FC236}">
                <a16:creationId xmlns:a16="http://schemas.microsoft.com/office/drawing/2014/main" id="{90DBD95B-D4B6-412A-BA16-421B978F23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>
            <a:fillRect/>
          </a:stretch>
        </p:blipFill>
        <p:spPr bwMode="hidden">
          <a:xfrm>
            <a:off x="226907" y="216354"/>
            <a:ext cx="117381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7026D18A-FC40-4305-8E83-DF5BDD723D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64174" y="801462"/>
            <a:ext cx="9721426" cy="971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  <a:endParaRPr lang="en-GB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5D0A70C5-4A0F-4F46-8955-9187EF111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64174" y="1981200"/>
            <a:ext cx="972142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/>
              <a:t>Edit Master text styles</a:t>
            </a:r>
          </a:p>
          <a:p>
            <a:pPr lvl="1"/>
            <a:r>
              <a:rPr lang="en-US" altLang="fi-FI"/>
              <a:t>Second level</a:t>
            </a:r>
          </a:p>
          <a:p>
            <a:pPr lvl="2"/>
            <a:r>
              <a:rPr lang="en-US" altLang="fi-FI"/>
              <a:t>Third level</a:t>
            </a:r>
          </a:p>
          <a:p>
            <a:pPr lvl="3"/>
            <a:r>
              <a:rPr lang="en-US" altLang="fi-FI"/>
              <a:t>Fourth level</a:t>
            </a:r>
          </a:p>
          <a:p>
            <a:pPr lvl="4"/>
            <a:r>
              <a:rPr lang="en-US" altLang="fi-FI"/>
              <a:t>Fifth level</a:t>
            </a:r>
            <a:endParaRPr lang="en-GB" altLang="fi-FI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A5A9963C-E2C7-4A39-9851-CC5A8F35152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10261600" y="6189890"/>
            <a:ext cx="914400" cy="574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675" b="0">
                <a:solidFill>
                  <a:srgbClr val="000000"/>
                </a:solidFill>
                <a:latin typeface="Eurostile ExtendedTwo" pitchFamily="2" charset="0"/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4F10180-E77B-4B73-A01D-6CCA88A0D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890"/>
            <a:ext cx="682414" cy="574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600" b="0">
                <a:solidFill>
                  <a:srgbClr val="000000"/>
                </a:solidFill>
              </a:defRPr>
            </a:lvl1pPr>
          </a:lstStyle>
          <a:p>
            <a:fld id="{B0F8B85F-419F-4002-8BD3-F189FC921B94}" type="slidenum">
              <a:rPr lang="en-GB" altLang="fi-FI"/>
              <a:pPr/>
              <a:t>‹#›</a:t>
            </a:fld>
            <a:endParaRPr lang="en-GB" altLang="fi-FI"/>
          </a:p>
        </p:txBody>
      </p:sp>
      <p:sp>
        <p:nvSpPr>
          <p:cNvPr id="24" name="Alatunnisteen paikkamerkki 2">
            <a:extLst>
              <a:ext uri="{FF2B5EF4-FFF2-40B4-BE49-F238E27FC236}">
                <a16:creationId xmlns:a16="http://schemas.microsoft.com/office/drawing/2014/main" id="{E5AE6253-F4E4-43CA-9506-3D3B06846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6560" y="6189890"/>
            <a:ext cx="3745653" cy="5755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75">
                <a:solidFill>
                  <a:schemeClr val="tx1"/>
                </a:solidFill>
                <a:latin typeface="Eurostile ExtendedTwo" pitchFamily="2" charset="0"/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grpSp>
        <p:nvGrpSpPr>
          <p:cNvPr id="25" name="Ryhmä 11">
            <a:extLst>
              <a:ext uri="{FF2B5EF4-FFF2-40B4-BE49-F238E27FC236}">
                <a16:creationId xmlns:a16="http://schemas.microsoft.com/office/drawing/2014/main" id="{09C4CCFD-539C-419A-9775-BF0DB509921B}"/>
              </a:ext>
            </a:extLst>
          </p:cNvPr>
          <p:cNvGrpSpPr/>
          <p:nvPr userDrawn="1"/>
        </p:nvGrpSpPr>
        <p:grpSpPr bwMode="black">
          <a:xfrm>
            <a:off x="334478" y="263539"/>
            <a:ext cx="1397691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4D423FB4-721E-49B4-A9EB-96AADBC94CA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3F1CF0DD-F14E-4B40-815A-10C8EC41CE5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DCCBF4-3E4C-45FF-92C0-B88CA4EDE54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pic>
        <p:nvPicPr>
          <p:cNvPr id="1033" name="Picture 28">
            <a:extLst>
              <a:ext uri="{FF2B5EF4-FFF2-40B4-BE49-F238E27FC236}">
                <a16:creationId xmlns:a16="http://schemas.microsoft.com/office/drawing/2014/main" id="{7B27A2DE-A4BE-470E-87D2-12FF2E632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4" y="6237515"/>
            <a:ext cx="2084494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44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82" r:id="rId19"/>
  </p:sldLayoutIdLst>
  <p:hf sldNum="0" hdr="0" ft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 kern="1200" cap="all">
          <a:solidFill>
            <a:schemeClr val="tx1"/>
          </a:solidFill>
          <a:latin typeface="+mj-lt"/>
          <a:ea typeface="Gotham Narrow Bold"/>
          <a:cs typeface="Gotham Narrow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685785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028678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371571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257163" indent="-257163" algn="l" rtl="0" eaLnBrk="0" fontAlgn="base" hangingPunct="0">
        <a:spcBef>
          <a:spcPct val="0"/>
        </a:spcBef>
        <a:spcAft>
          <a:spcPct val="50000"/>
        </a:spcAft>
        <a:buClr>
          <a:schemeClr val="accent1"/>
        </a:buClr>
        <a:buSzPct val="10000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285736" indent="1361" algn="l" rtl="0" eaLnBrk="0" fontAlgn="base" hangingPunct="0">
        <a:spcBef>
          <a:spcPct val="0"/>
        </a:spcBef>
        <a:spcAft>
          <a:spcPct val="50000"/>
        </a:spcAft>
        <a:buClr>
          <a:schemeClr val="tx1"/>
        </a:buClr>
        <a:buSzPct val="100000"/>
        <a:defRPr sz="1457" kern="1200">
          <a:solidFill>
            <a:schemeClr val="tx1"/>
          </a:solidFill>
          <a:latin typeface="+mn-lt"/>
          <a:ea typeface="+mn-ea"/>
          <a:cs typeface="+mn-cs"/>
        </a:defRPr>
      </a:lvl2pPr>
      <a:lvl3pPr marL="714340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0829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8679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sz="943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0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02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95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87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44E66FB-CFF7-4EF1-8999-674D97D3420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41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uva 9">
            <a:extLst>
              <a:ext uri="{FF2B5EF4-FFF2-40B4-BE49-F238E27FC236}">
                <a16:creationId xmlns:a16="http://schemas.microsoft.com/office/drawing/2014/main" id="{90DBD95B-D4B6-412A-BA16-421B978F23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>
            <a:fillRect/>
          </a:stretch>
        </p:blipFill>
        <p:spPr bwMode="hidden">
          <a:xfrm>
            <a:off x="226907" y="216354"/>
            <a:ext cx="117381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7026D18A-FC40-4305-8E83-DF5BDD723D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64174" y="801462"/>
            <a:ext cx="9721426" cy="971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  <a:endParaRPr lang="en-GB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5D0A70C5-4A0F-4F46-8955-9187EF111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64174" y="1981200"/>
            <a:ext cx="972142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/>
              <a:t>Edit Master text styles</a:t>
            </a:r>
          </a:p>
          <a:p>
            <a:pPr lvl="1"/>
            <a:r>
              <a:rPr lang="en-US" altLang="fi-FI"/>
              <a:t>Second level</a:t>
            </a:r>
          </a:p>
          <a:p>
            <a:pPr lvl="2"/>
            <a:r>
              <a:rPr lang="en-US" altLang="fi-FI"/>
              <a:t>Third level</a:t>
            </a:r>
          </a:p>
          <a:p>
            <a:pPr lvl="3"/>
            <a:r>
              <a:rPr lang="en-US" altLang="fi-FI"/>
              <a:t>Fourth level</a:t>
            </a:r>
          </a:p>
          <a:p>
            <a:pPr lvl="4"/>
            <a:r>
              <a:rPr lang="en-US" altLang="fi-FI"/>
              <a:t>Fifth level</a:t>
            </a:r>
            <a:endParaRPr lang="en-GB" altLang="fi-FI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A5A9963C-E2C7-4A39-9851-CC5A8F35152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10261600" y="6189890"/>
            <a:ext cx="914400" cy="574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675" b="0">
                <a:solidFill>
                  <a:srgbClr val="000000"/>
                </a:solidFill>
                <a:latin typeface="Eurostile ExtendedTwo" pitchFamily="2" charset="0"/>
              </a:defRPr>
            </a:lvl1pPr>
          </a:lstStyle>
          <a:p>
            <a:pPr>
              <a:defRPr/>
            </a:pPr>
            <a:r>
              <a:rPr lang="fi-FI"/>
              <a:t>23/09/2021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4F10180-E77B-4B73-A01D-6CCA88A0D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890"/>
            <a:ext cx="682414" cy="574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600" b="0">
                <a:solidFill>
                  <a:srgbClr val="000000"/>
                </a:solidFill>
              </a:defRPr>
            </a:lvl1pPr>
          </a:lstStyle>
          <a:p>
            <a:fld id="{B0F8B85F-419F-4002-8BD3-F189FC921B94}" type="slidenum">
              <a:rPr lang="en-GB" altLang="fi-FI"/>
              <a:pPr/>
              <a:t>‹#›</a:t>
            </a:fld>
            <a:endParaRPr lang="en-GB" altLang="fi-FI"/>
          </a:p>
        </p:txBody>
      </p:sp>
      <p:sp>
        <p:nvSpPr>
          <p:cNvPr id="24" name="Alatunnisteen paikkamerkki 2">
            <a:extLst>
              <a:ext uri="{FF2B5EF4-FFF2-40B4-BE49-F238E27FC236}">
                <a16:creationId xmlns:a16="http://schemas.microsoft.com/office/drawing/2014/main" id="{E5AE6253-F4E4-43CA-9506-3D3B06846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6560" y="6189890"/>
            <a:ext cx="3745653" cy="5755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75">
                <a:solidFill>
                  <a:schemeClr val="tx1"/>
                </a:solidFill>
                <a:latin typeface="Eurostile ExtendedTwo" pitchFamily="2" charset="0"/>
              </a:defRPr>
            </a:lvl1pPr>
          </a:lstStyle>
          <a:p>
            <a:pPr>
              <a:defRPr/>
            </a:pPr>
            <a:endParaRPr lang="fi-FI"/>
          </a:p>
        </p:txBody>
      </p:sp>
      <p:grpSp>
        <p:nvGrpSpPr>
          <p:cNvPr id="25" name="Ryhmä 11">
            <a:extLst>
              <a:ext uri="{FF2B5EF4-FFF2-40B4-BE49-F238E27FC236}">
                <a16:creationId xmlns:a16="http://schemas.microsoft.com/office/drawing/2014/main" id="{09C4CCFD-539C-419A-9775-BF0DB509921B}"/>
              </a:ext>
            </a:extLst>
          </p:cNvPr>
          <p:cNvGrpSpPr/>
          <p:nvPr userDrawn="1"/>
        </p:nvGrpSpPr>
        <p:grpSpPr bwMode="black">
          <a:xfrm>
            <a:off x="334478" y="263539"/>
            <a:ext cx="1397691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4D423FB4-721E-49B4-A9EB-96AADBC94CA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3F1CF0DD-F14E-4B40-815A-10C8EC41CE5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DCCBF4-3E4C-45FF-92C0-B88CA4EDE54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pic>
        <p:nvPicPr>
          <p:cNvPr id="1033" name="Picture 28">
            <a:extLst>
              <a:ext uri="{FF2B5EF4-FFF2-40B4-BE49-F238E27FC236}">
                <a16:creationId xmlns:a16="http://schemas.microsoft.com/office/drawing/2014/main" id="{7B27A2DE-A4BE-470E-87D2-12FF2E632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4" y="6237515"/>
            <a:ext cx="2084494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 kern="1200" cap="all">
          <a:solidFill>
            <a:schemeClr val="tx1"/>
          </a:solidFill>
          <a:latin typeface="+mj-lt"/>
          <a:ea typeface="Gotham Narrow Bold"/>
          <a:cs typeface="Gotham Narrow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685785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028678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371571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257163" indent="-257163" algn="l" rtl="0" eaLnBrk="0" fontAlgn="base" hangingPunct="0">
        <a:spcBef>
          <a:spcPct val="0"/>
        </a:spcBef>
        <a:spcAft>
          <a:spcPct val="50000"/>
        </a:spcAft>
        <a:buClr>
          <a:schemeClr val="accent1"/>
        </a:buClr>
        <a:buSzPct val="10000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285736" indent="1361" algn="l" rtl="0" eaLnBrk="0" fontAlgn="base" hangingPunct="0">
        <a:spcBef>
          <a:spcPct val="0"/>
        </a:spcBef>
        <a:spcAft>
          <a:spcPct val="50000"/>
        </a:spcAft>
        <a:buClr>
          <a:schemeClr val="tx1"/>
        </a:buClr>
        <a:buSzPct val="100000"/>
        <a:defRPr sz="1457" kern="1200">
          <a:solidFill>
            <a:schemeClr val="tx1"/>
          </a:solidFill>
          <a:latin typeface="+mn-lt"/>
          <a:ea typeface="+mn-ea"/>
          <a:cs typeface="+mn-cs"/>
        </a:defRPr>
      </a:lvl2pPr>
      <a:lvl3pPr marL="714340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0829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8679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sz="943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0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02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95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87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Kuva 9">
            <a:extLst>
              <a:ext uri="{FF2B5EF4-FFF2-40B4-BE49-F238E27FC236}">
                <a16:creationId xmlns:a16="http://schemas.microsoft.com/office/drawing/2014/main" id="{90DBD95B-D4B6-412A-BA16-421B978F23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>
            <a:fillRect/>
          </a:stretch>
        </p:blipFill>
        <p:spPr bwMode="hidden">
          <a:xfrm>
            <a:off x="226907" y="216354"/>
            <a:ext cx="117381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7026D18A-FC40-4305-8E83-DF5BDD723D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64174" y="801462"/>
            <a:ext cx="9721426" cy="971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  <a:endParaRPr lang="en-GB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5D0A70C5-4A0F-4F46-8955-9187EF111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64174" y="1981200"/>
            <a:ext cx="9721426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/>
              <a:t>Edit Master text styles</a:t>
            </a:r>
          </a:p>
          <a:p>
            <a:pPr lvl="1"/>
            <a:r>
              <a:rPr lang="en-US" altLang="fi-FI"/>
              <a:t>Second level</a:t>
            </a:r>
          </a:p>
          <a:p>
            <a:pPr lvl="2"/>
            <a:r>
              <a:rPr lang="en-US" altLang="fi-FI"/>
              <a:t>Third level</a:t>
            </a:r>
          </a:p>
          <a:p>
            <a:pPr lvl="3"/>
            <a:r>
              <a:rPr lang="en-US" altLang="fi-FI"/>
              <a:t>Fourth level</a:t>
            </a:r>
          </a:p>
          <a:p>
            <a:pPr lvl="4"/>
            <a:r>
              <a:rPr lang="en-US" altLang="fi-FI"/>
              <a:t>Fifth level</a:t>
            </a:r>
            <a:endParaRPr lang="en-GB" altLang="fi-FI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A5A9963C-E2C7-4A39-9851-CC5A8F35152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10261600" y="6189890"/>
            <a:ext cx="914400" cy="574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675" b="0">
                <a:solidFill>
                  <a:srgbClr val="000000"/>
                </a:solidFill>
                <a:latin typeface="Eurostile ExtendedTwo" pitchFamily="2" charset="0"/>
              </a:defRPr>
            </a:lvl1pPr>
          </a:lstStyle>
          <a:p>
            <a:pPr>
              <a:defRPr/>
            </a:pPr>
            <a:r>
              <a:rPr lang="fi-FI"/>
              <a:t>11.10.2024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4F10180-E77B-4B73-A01D-6CCA88A0D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890"/>
            <a:ext cx="682414" cy="574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600" b="0">
                <a:solidFill>
                  <a:srgbClr val="000000"/>
                </a:solidFill>
              </a:defRPr>
            </a:lvl1pPr>
          </a:lstStyle>
          <a:p>
            <a:fld id="{B0F8B85F-419F-4002-8BD3-F189FC921B94}" type="slidenum">
              <a:rPr lang="en-GB" altLang="fi-FI"/>
              <a:pPr/>
              <a:t>‹#›</a:t>
            </a:fld>
            <a:endParaRPr lang="en-GB" altLang="fi-FI"/>
          </a:p>
        </p:txBody>
      </p:sp>
      <p:sp>
        <p:nvSpPr>
          <p:cNvPr id="24" name="Alatunnisteen paikkamerkki 2">
            <a:extLst>
              <a:ext uri="{FF2B5EF4-FFF2-40B4-BE49-F238E27FC236}">
                <a16:creationId xmlns:a16="http://schemas.microsoft.com/office/drawing/2014/main" id="{E5AE6253-F4E4-43CA-9506-3D3B06846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6560" y="6189890"/>
            <a:ext cx="3745653" cy="5755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75">
                <a:solidFill>
                  <a:schemeClr val="tx1"/>
                </a:solidFill>
                <a:latin typeface="Eurostile ExtendedTwo" pitchFamily="2" charset="0"/>
              </a:defRPr>
            </a:lvl1pPr>
          </a:lstStyle>
          <a:p>
            <a:pPr>
              <a:defRPr/>
            </a:pPr>
            <a:r>
              <a:rPr lang="fi-FI"/>
              <a:t>Hanna-Maria Roitto, LT</a:t>
            </a:r>
          </a:p>
        </p:txBody>
      </p:sp>
      <p:grpSp>
        <p:nvGrpSpPr>
          <p:cNvPr id="25" name="Ryhmä 11">
            <a:extLst>
              <a:ext uri="{FF2B5EF4-FFF2-40B4-BE49-F238E27FC236}">
                <a16:creationId xmlns:a16="http://schemas.microsoft.com/office/drawing/2014/main" id="{09C4CCFD-539C-419A-9775-BF0DB509921B}"/>
              </a:ext>
            </a:extLst>
          </p:cNvPr>
          <p:cNvGrpSpPr/>
          <p:nvPr userDrawn="1"/>
        </p:nvGrpSpPr>
        <p:grpSpPr bwMode="black">
          <a:xfrm>
            <a:off x="334478" y="263539"/>
            <a:ext cx="1397691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4D423FB4-721E-49B4-A9EB-96AADBC94CA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3F1CF0DD-F14E-4B40-815A-10C8EC41CE5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B9DCCBF4-3E4C-45FF-92C0-B88CA4EDE54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>
                <a:defRPr/>
              </a:pPr>
              <a:endParaRPr lang="fi-FI" sz="3400">
                <a:latin typeface="Eurostile ExtendedTwo" pitchFamily="2" charset="0"/>
              </a:endParaRPr>
            </a:p>
          </p:txBody>
        </p:sp>
      </p:grpSp>
      <p:pic>
        <p:nvPicPr>
          <p:cNvPr id="1033" name="Picture 28">
            <a:extLst>
              <a:ext uri="{FF2B5EF4-FFF2-40B4-BE49-F238E27FC236}">
                <a16:creationId xmlns:a16="http://schemas.microsoft.com/office/drawing/2014/main" id="{7B27A2DE-A4BE-470E-87D2-12FF2E6329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4" y="6237515"/>
            <a:ext cx="2084494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99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</p:sldLayoutIdLst>
  <p:hf sldNum="0" hdr="0" ft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 kern="1200" cap="all">
          <a:solidFill>
            <a:schemeClr val="tx1"/>
          </a:solidFill>
          <a:latin typeface="+mj-lt"/>
          <a:ea typeface="Gotham Narrow Bold"/>
          <a:cs typeface="Gotham Narrow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486" b="1">
          <a:solidFill>
            <a:schemeClr val="tx1"/>
          </a:solidFill>
          <a:latin typeface="Arial" panose="020B0604020202020204" pitchFamily="34" charset="0"/>
          <a:ea typeface="Gotham Narrow Bold"/>
          <a:cs typeface="Gotham Narrow Bold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685785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028678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371571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257163" indent="-257163" algn="l" rtl="0" eaLnBrk="0" fontAlgn="base" hangingPunct="0">
        <a:spcBef>
          <a:spcPct val="0"/>
        </a:spcBef>
        <a:spcAft>
          <a:spcPct val="50000"/>
        </a:spcAft>
        <a:buClr>
          <a:schemeClr val="accent1"/>
        </a:buClr>
        <a:buSzPct val="100000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285736" indent="1361" algn="l" rtl="0" eaLnBrk="0" fontAlgn="base" hangingPunct="0">
        <a:spcBef>
          <a:spcPct val="0"/>
        </a:spcBef>
        <a:spcAft>
          <a:spcPct val="50000"/>
        </a:spcAft>
        <a:buClr>
          <a:schemeClr val="tx1"/>
        </a:buClr>
        <a:buSzPct val="100000"/>
        <a:defRPr sz="1457" kern="1200">
          <a:solidFill>
            <a:schemeClr val="tx1"/>
          </a:solidFill>
          <a:latin typeface="+mn-lt"/>
          <a:ea typeface="+mn-ea"/>
          <a:cs typeface="+mn-cs"/>
        </a:defRPr>
      </a:lvl2pPr>
      <a:lvl3pPr marL="714340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70829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8679" indent="-138786" algn="l" rtl="0" eaLnBrk="0" fontAlgn="base" hangingPunct="0">
        <a:spcBef>
          <a:spcPct val="0"/>
        </a:spcBef>
        <a:spcAft>
          <a:spcPct val="50000"/>
        </a:spcAft>
        <a:buFont typeface="Arial" panose="020B0604020202020204" pitchFamily="34" charset="0"/>
        <a:buChar char="‒"/>
        <a:defRPr sz="943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0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02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95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87" indent="-171447" algn="l" defTabSz="68578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9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125"/>
          <a:stretch/>
        </p:blipFill>
        <p:spPr bwMode="hidden">
          <a:xfrm>
            <a:off x="226799" y="215490"/>
            <a:ext cx="11738401" cy="5944010"/>
          </a:xfrm>
          <a:prstGeom prst="rect">
            <a:avLst/>
          </a:prstGeom>
        </p:spPr>
      </p:pic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802411"/>
            <a:ext cx="9722048" cy="9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3552" y="1981200"/>
            <a:ext cx="972204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261600" y="6189117"/>
            <a:ext cx="9144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i-FI"/>
              <a:t>20.11.2024</a:t>
            </a:r>
            <a:endParaRPr lang="fi-FI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176000" y="6189117"/>
            <a:ext cx="68064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 b="0" dirty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69315E-5A66-CF44-AE5D-C333B2F730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4" name="Alatunnisteen paikkamerkki 2"/>
          <p:cNvSpPr>
            <a:spLocks noGrp="1"/>
          </p:cNvSpPr>
          <p:nvPr>
            <p:ph type="ftr" sz="quarter" idx="3"/>
          </p:nvPr>
        </p:nvSpPr>
        <p:spPr>
          <a:xfrm>
            <a:off x="6768000" y="6189217"/>
            <a:ext cx="3744000" cy="57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/>
              <a:t>Hanna-Maria Roitto, LT dos</a:t>
            </a:r>
            <a:endParaRPr lang="fi-FI" dirty="0"/>
          </a:p>
        </p:txBody>
      </p:sp>
      <p:grpSp>
        <p:nvGrpSpPr>
          <p:cNvPr id="25" name="Ryhmä 11"/>
          <p:cNvGrpSpPr/>
          <p:nvPr userDrawn="1"/>
        </p:nvGrpSpPr>
        <p:grpSpPr bwMode="black">
          <a:xfrm>
            <a:off x="334478" y="263539"/>
            <a:ext cx="1397690" cy="1309952"/>
            <a:chOff x="1311275" y="373063"/>
            <a:chExt cx="6524625" cy="6115050"/>
          </a:xfrm>
          <a:solidFill>
            <a:schemeClr val="tx1"/>
          </a:solidFill>
        </p:grpSpPr>
        <p:sp>
          <p:nvSpPr>
            <p:cNvPr id="26" name="Rectangle 5"/>
            <p:cNvSpPr>
              <a:spLocks noChangeArrowheads="1"/>
            </p:cNvSpPr>
            <p:nvPr userDrawn="1"/>
          </p:nvSpPr>
          <p:spPr bwMode="black">
            <a:xfrm>
              <a:off x="4267200" y="5875338"/>
              <a:ext cx="609600" cy="612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Rectangle 6"/>
            <p:cNvSpPr>
              <a:spLocks noChangeArrowheads="1"/>
            </p:cNvSpPr>
            <p:nvPr userDrawn="1"/>
          </p:nvSpPr>
          <p:spPr bwMode="black">
            <a:xfrm>
              <a:off x="4267200" y="373063"/>
              <a:ext cx="609600" cy="609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7"/>
            <p:cNvSpPr>
              <a:spLocks noEditPoints="1"/>
            </p:cNvSpPr>
            <p:nvPr userDrawn="1"/>
          </p:nvSpPr>
          <p:spPr bwMode="black">
            <a:xfrm>
              <a:off x="1311275" y="1436688"/>
              <a:ext cx="6524625" cy="4152900"/>
            </a:xfrm>
            <a:custGeom>
              <a:avLst/>
              <a:gdLst>
                <a:gd name="T0" fmla="*/ 3947 w 4110"/>
                <a:gd name="T1" fmla="*/ 1670 h 2616"/>
                <a:gd name="T2" fmla="*/ 3459 w 4110"/>
                <a:gd name="T3" fmla="*/ 1403 h 2616"/>
                <a:gd name="T4" fmla="*/ 3294 w 4110"/>
                <a:gd name="T5" fmla="*/ 1199 h 2616"/>
                <a:gd name="T6" fmla="*/ 3062 w 4110"/>
                <a:gd name="T7" fmla="*/ 1048 h 2616"/>
                <a:gd name="T8" fmla="*/ 2897 w 4110"/>
                <a:gd name="T9" fmla="*/ 789 h 2616"/>
                <a:gd name="T10" fmla="*/ 2734 w 4110"/>
                <a:gd name="T11" fmla="*/ 314 h 2616"/>
                <a:gd name="T12" fmla="*/ 2417 w 4110"/>
                <a:gd name="T13" fmla="*/ 63 h 2616"/>
                <a:gd name="T14" fmla="*/ 2077 w 4110"/>
                <a:gd name="T15" fmla="*/ 19 h 2616"/>
                <a:gd name="T16" fmla="*/ 2204 w 4110"/>
                <a:gd name="T17" fmla="*/ 197 h 2616"/>
                <a:gd name="T18" fmla="*/ 2175 w 4110"/>
                <a:gd name="T19" fmla="*/ 357 h 2616"/>
                <a:gd name="T20" fmla="*/ 2041 w 4110"/>
                <a:gd name="T21" fmla="*/ 433 h 2616"/>
                <a:gd name="T22" fmla="*/ 1818 w 4110"/>
                <a:gd name="T23" fmla="*/ 362 h 2616"/>
                <a:gd name="T24" fmla="*/ 1518 w 4110"/>
                <a:gd name="T25" fmla="*/ 159 h 2616"/>
                <a:gd name="T26" fmla="*/ 1213 w 4110"/>
                <a:gd name="T27" fmla="*/ 130 h 2616"/>
                <a:gd name="T28" fmla="*/ 1198 w 4110"/>
                <a:gd name="T29" fmla="*/ 209 h 2616"/>
                <a:gd name="T30" fmla="*/ 1401 w 4110"/>
                <a:gd name="T31" fmla="*/ 481 h 2616"/>
                <a:gd name="T32" fmla="*/ 1555 w 4110"/>
                <a:gd name="T33" fmla="*/ 708 h 2616"/>
                <a:gd name="T34" fmla="*/ 1672 w 4110"/>
                <a:gd name="T35" fmla="*/ 796 h 2616"/>
                <a:gd name="T36" fmla="*/ 1405 w 4110"/>
                <a:gd name="T37" fmla="*/ 787 h 2616"/>
                <a:gd name="T38" fmla="*/ 1102 w 4110"/>
                <a:gd name="T39" fmla="*/ 558 h 2616"/>
                <a:gd name="T40" fmla="*/ 821 w 4110"/>
                <a:gd name="T41" fmla="*/ 395 h 2616"/>
                <a:gd name="T42" fmla="*/ 531 w 4110"/>
                <a:gd name="T43" fmla="*/ 426 h 2616"/>
                <a:gd name="T44" fmla="*/ 748 w 4110"/>
                <a:gd name="T45" fmla="*/ 537 h 2616"/>
                <a:gd name="T46" fmla="*/ 762 w 4110"/>
                <a:gd name="T47" fmla="*/ 704 h 2616"/>
                <a:gd name="T48" fmla="*/ 608 w 4110"/>
                <a:gd name="T49" fmla="*/ 689 h 2616"/>
                <a:gd name="T50" fmla="*/ 387 w 4110"/>
                <a:gd name="T51" fmla="*/ 529 h 2616"/>
                <a:gd name="T52" fmla="*/ 103 w 4110"/>
                <a:gd name="T53" fmla="*/ 499 h 2616"/>
                <a:gd name="T54" fmla="*/ 157 w 4110"/>
                <a:gd name="T55" fmla="*/ 597 h 2616"/>
                <a:gd name="T56" fmla="*/ 397 w 4110"/>
                <a:gd name="T57" fmla="*/ 913 h 2616"/>
                <a:gd name="T58" fmla="*/ 578 w 4110"/>
                <a:gd name="T59" fmla="*/ 1190 h 2616"/>
                <a:gd name="T60" fmla="*/ 954 w 4110"/>
                <a:gd name="T61" fmla="*/ 1253 h 2616"/>
                <a:gd name="T62" fmla="*/ 1184 w 4110"/>
                <a:gd name="T63" fmla="*/ 1316 h 2616"/>
                <a:gd name="T64" fmla="*/ 1250 w 4110"/>
                <a:gd name="T65" fmla="*/ 1526 h 2616"/>
                <a:gd name="T66" fmla="*/ 1365 w 4110"/>
                <a:gd name="T67" fmla="*/ 1691 h 2616"/>
                <a:gd name="T68" fmla="*/ 1601 w 4110"/>
                <a:gd name="T69" fmla="*/ 1766 h 2616"/>
                <a:gd name="T70" fmla="*/ 1384 w 4110"/>
                <a:gd name="T71" fmla="*/ 1823 h 2616"/>
                <a:gd name="T72" fmla="*/ 965 w 4110"/>
                <a:gd name="T73" fmla="*/ 1706 h 2616"/>
                <a:gd name="T74" fmla="*/ 971 w 4110"/>
                <a:gd name="T75" fmla="*/ 1890 h 2616"/>
                <a:gd name="T76" fmla="*/ 1173 w 4110"/>
                <a:gd name="T77" fmla="*/ 2136 h 2616"/>
                <a:gd name="T78" fmla="*/ 1534 w 4110"/>
                <a:gd name="T79" fmla="*/ 2226 h 2616"/>
                <a:gd name="T80" fmla="*/ 1883 w 4110"/>
                <a:gd name="T81" fmla="*/ 2182 h 2616"/>
                <a:gd name="T82" fmla="*/ 1985 w 4110"/>
                <a:gd name="T83" fmla="*/ 2299 h 2616"/>
                <a:gd name="T84" fmla="*/ 2154 w 4110"/>
                <a:gd name="T85" fmla="*/ 2418 h 2616"/>
                <a:gd name="T86" fmla="*/ 2476 w 4110"/>
                <a:gd name="T87" fmla="*/ 2413 h 2616"/>
                <a:gd name="T88" fmla="*/ 2797 w 4110"/>
                <a:gd name="T89" fmla="*/ 2585 h 2616"/>
                <a:gd name="T90" fmla="*/ 2803 w 4110"/>
                <a:gd name="T91" fmla="*/ 2395 h 2616"/>
                <a:gd name="T92" fmla="*/ 2594 w 4110"/>
                <a:gd name="T93" fmla="*/ 2119 h 2616"/>
                <a:gd name="T94" fmla="*/ 2403 w 4110"/>
                <a:gd name="T95" fmla="*/ 1960 h 2616"/>
                <a:gd name="T96" fmla="*/ 2426 w 4110"/>
                <a:gd name="T97" fmla="*/ 1890 h 2616"/>
                <a:gd name="T98" fmla="*/ 2663 w 4110"/>
                <a:gd name="T99" fmla="*/ 1996 h 2616"/>
                <a:gd name="T100" fmla="*/ 3012 w 4110"/>
                <a:gd name="T101" fmla="*/ 2088 h 2616"/>
                <a:gd name="T102" fmla="*/ 3156 w 4110"/>
                <a:gd name="T103" fmla="*/ 2125 h 2616"/>
                <a:gd name="T104" fmla="*/ 3035 w 4110"/>
                <a:gd name="T105" fmla="*/ 1900 h 2616"/>
                <a:gd name="T106" fmla="*/ 2837 w 4110"/>
                <a:gd name="T107" fmla="*/ 1698 h 2616"/>
                <a:gd name="T108" fmla="*/ 3185 w 4110"/>
                <a:gd name="T109" fmla="*/ 1746 h 2616"/>
                <a:gd name="T110" fmla="*/ 3440 w 4110"/>
                <a:gd name="T111" fmla="*/ 1741 h 2616"/>
                <a:gd name="T112" fmla="*/ 3596 w 4110"/>
                <a:gd name="T113" fmla="*/ 1842 h 2616"/>
                <a:gd name="T114" fmla="*/ 3951 w 4110"/>
                <a:gd name="T115" fmla="*/ 1816 h 2616"/>
                <a:gd name="T116" fmla="*/ 2246 w 4110"/>
                <a:gd name="T117" fmla="*/ 1449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10" h="2616">
                  <a:moveTo>
                    <a:pt x="4110" y="1887"/>
                  </a:moveTo>
                  <a:lnTo>
                    <a:pt x="4095" y="1858"/>
                  </a:lnTo>
                  <a:lnTo>
                    <a:pt x="4080" y="1829"/>
                  </a:lnTo>
                  <a:lnTo>
                    <a:pt x="4062" y="1802"/>
                  </a:lnTo>
                  <a:lnTo>
                    <a:pt x="4045" y="1777"/>
                  </a:lnTo>
                  <a:lnTo>
                    <a:pt x="4028" y="1754"/>
                  </a:lnTo>
                  <a:lnTo>
                    <a:pt x="4009" y="1731"/>
                  </a:lnTo>
                  <a:lnTo>
                    <a:pt x="3989" y="1710"/>
                  </a:lnTo>
                  <a:lnTo>
                    <a:pt x="3968" y="1689"/>
                  </a:lnTo>
                  <a:lnTo>
                    <a:pt x="3947" y="1670"/>
                  </a:lnTo>
                  <a:lnTo>
                    <a:pt x="3926" y="1652"/>
                  </a:lnTo>
                  <a:lnTo>
                    <a:pt x="3903" y="1635"/>
                  </a:lnTo>
                  <a:lnTo>
                    <a:pt x="3882" y="1618"/>
                  </a:lnTo>
                  <a:lnTo>
                    <a:pt x="3834" y="1589"/>
                  </a:lnTo>
                  <a:lnTo>
                    <a:pt x="3788" y="1560"/>
                  </a:lnTo>
                  <a:lnTo>
                    <a:pt x="3690" y="1512"/>
                  </a:lnTo>
                  <a:lnTo>
                    <a:pt x="3594" y="1468"/>
                  </a:lnTo>
                  <a:lnTo>
                    <a:pt x="3548" y="1447"/>
                  </a:lnTo>
                  <a:lnTo>
                    <a:pt x="3504" y="1426"/>
                  </a:lnTo>
                  <a:lnTo>
                    <a:pt x="3459" y="1403"/>
                  </a:lnTo>
                  <a:lnTo>
                    <a:pt x="3419" y="1378"/>
                  </a:lnTo>
                  <a:lnTo>
                    <a:pt x="3402" y="1364"/>
                  </a:lnTo>
                  <a:lnTo>
                    <a:pt x="3385" y="1351"/>
                  </a:lnTo>
                  <a:lnTo>
                    <a:pt x="3369" y="1336"/>
                  </a:lnTo>
                  <a:lnTo>
                    <a:pt x="3356" y="1318"/>
                  </a:lnTo>
                  <a:lnTo>
                    <a:pt x="3342" y="1299"/>
                  </a:lnTo>
                  <a:lnTo>
                    <a:pt x="3331" y="1282"/>
                  </a:lnTo>
                  <a:lnTo>
                    <a:pt x="3319" y="1263"/>
                  </a:lnTo>
                  <a:lnTo>
                    <a:pt x="3310" y="1242"/>
                  </a:lnTo>
                  <a:lnTo>
                    <a:pt x="3294" y="1199"/>
                  </a:lnTo>
                  <a:lnTo>
                    <a:pt x="3281" y="1157"/>
                  </a:lnTo>
                  <a:lnTo>
                    <a:pt x="3271" y="1115"/>
                  </a:lnTo>
                  <a:lnTo>
                    <a:pt x="3264" y="1073"/>
                  </a:lnTo>
                  <a:lnTo>
                    <a:pt x="3223" y="1076"/>
                  </a:lnTo>
                  <a:lnTo>
                    <a:pt x="3179" y="1076"/>
                  </a:lnTo>
                  <a:lnTo>
                    <a:pt x="3156" y="1075"/>
                  </a:lnTo>
                  <a:lnTo>
                    <a:pt x="3133" y="1071"/>
                  </a:lnTo>
                  <a:lnTo>
                    <a:pt x="3110" y="1065"/>
                  </a:lnTo>
                  <a:lnTo>
                    <a:pt x="3087" y="1057"/>
                  </a:lnTo>
                  <a:lnTo>
                    <a:pt x="3062" y="1048"/>
                  </a:lnTo>
                  <a:lnTo>
                    <a:pt x="3039" y="1034"/>
                  </a:lnTo>
                  <a:lnTo>
                    <a:pt x="3018" y="1019"/>
                  </a:lnTo>
                  <a:lnTo>
                    <a:pt x="2997" y="1000"/>
                  </a:lnTo>
                  <a:lnTo>
                    <a:pt x="2976" y="979"/>
                  </a:lnTo>
                  <a:lnTo>
                    <a:pt x="2956" y="952"/>
                  </a:lnTo>
                  <a:lnTo>
                    <a:pt x="2939" y="921"/>
                  </a:lnTo>
                  <a:lnTo>
                    <a:pt x="2924" y="886"/>
                  </a:lnTo>
                  <a:lnTo>
                    <a:pt x="2912" y="856"/>
                  </a:lnTo>
                  <a:lnTo>
                    <a:pt x="2905" y="823"/>
                  </a:lnTo>
                  <a:lnTo>
                    <a:pt x="2897" y="789"/>
                  </a:lnTo>
                  <a:lnTo>
                    <a:pt x="2889" y="752"/>
                  </a:lnTo>
                  <a:lnTo>
                    <a:pt x="2874" y="675"/>
                  </a:lnTo>
                  <a:lnTo>
                    <a:pt x="2857" y="593"/>
                  </a:lnTo>
                  <a:lnTo>
                    <a:pt x="2845" y="550"/>
                  </a:lnTo>
                  <a:lnTo>
                    <a:pt x="2834" y="508"/>
                  </a:lnTo>
                  <a:lnTo>
                    <a:pt x="2816" y="464"/>
                  </a:lnTo>
                  <a:lnTo>
                    <a:pt x="2797" y="422"/>
                  </a:lnTo>
                  <a:lnTo>
                    <a:pt x="2776" y="378"/>
                  </a:lnTo>
                  <a:lnTo>
                    <a:pt x="2749" y="335"/>
                  </a:lnTo>
                  <a:lnTo>
                    <a:pt x="2734" y="314"/>
                  </a:lnTo>
                  <a:lnTo>
                    <a:pt x="2718" y="293"/>
                  </a:lnTo>
                  <a:lnTo>
                    <a:pt x="2701" y="272"/>
                  </a:lnTo>
                  <a:lnTo>
                    <a:pt x="2682" y="251"/>
                  </a:lnTo>
                  <a:lnTo>
                    <a:pt x="2647" y="216"/>
                  </a:lnTo>
                  <a:lnTo>
                    <a:pt x="2611" y="184"/>
                  </a:lnTo>
                  <a:lnTo>
                    <a:pt x="2572" y="153"/>
                  </a:lnTo>
                  <a:lnTo>
                    <a:pt x="2534" y="126"/>
                  </a:lnTo>
                  <a:lnTo>
                    <a:pt x="2496" y="101"/>
                  </a:lnTo>
                  <a:lnTo>
                    <a:pt x="2457" y="80"/>
                  </a:lnTo>
                  <a:lnTo>
                    <a:pt x="2417" y="63"/>
                  </a:lnTo>
                  <a:lnTo>
                    <a:pt x="2377" y="46"/>
                  </a:lnTo>
                  <a:lnTo>
                    <a:pt x="2336" y="32"/>
                  </a:lnTo>
                  <a:lnTo>
                    <a:pt x="2296" y="21"/>
                  </a:lnTo>
                  <a:lnTo>
                    <a:pt x="2256" y="13"/>
                  </a:lnTo>
                  <a:lnTo>
                    <a:pt x="2215" y="5"/>
                  </a:lnTo>
                  <a:lnTo>
                    <a:pt x="2175" y="1"/>
                  </a:lnTo>
                  <a:lnTo>
                    <a:pt x="2135" y="0"/>
                  </a:lnTo>
                  <a:lnTo>
                    <a:pt x="2094" y="0"/>
                  </a:lnTo>
                  <a:lnTo>
                    <a:pt x="2054" y="1"/>
                  </a:lnTo>
                  <a:lnTo>
                    <a:pt x="2077" y="19"/>
                  </a:lnTo>
                  <a:lnTo>
                    <a:pt x="2098" y="34"/>
                  </a:lnTo>
                  <a:lnTo>
                    <a:pt x="2117" y="51"/>
                  </a:lnTo>
                  <a:lnTo>
                    <a:pt x="2135" y="71"/>
                  </a:lnTo>
                  <a:lnTo>
                    <a:pt x="2150" y="88"/>
                  </a:lnTo>
                  <a:lnTo>
                    <a:pt x="2163" y="105"/>
                  </a:lnTo>
                  <a:lnTo>
                    <a:pt x="2175" y="124"/>
                  </a:lnTo>
                  <a:lnTo>
                    <a:pt x="2185" y="142"/>
                  </a:lnTo>
                  <a:lnTo>
                    <a:pt x="2192" y="161"/>
                  </a:lnTo>
                  <a:lnTo>
                    <a:pt x="2200" y="178"/>
                  </a:lnTo>
                  <a:lnTo>
                    <a:pt x="2204" y="197"/>
                  </a:lnTo>
                  <a:lnTo>
                    <a:pt x="2208" y="215"/>
                  </a:lnTo>
                  <a:lnTo>
                    <a:pt x="2210" y="232"/>
                  </a:lnTo>
                  <a:lnTo>
                    <a:pt x="2210" y="249"/>
                  </a:lnTo>
                  <a:lnTo>
                    <a:pt x="2208" y="266"/>
                  </a:lnTo>
                  <a:lnTo>
                    <a:pt x="2206" y="284"/>
                  </a:lnTo>
                  <a:lnTo>
                    <a:pt x="2202" y="299"/>
                  </a:lnTo>
                  <a:lnTo>
                    <a:pt x="2198" y="314"/>
                  </a:lnTo>
                  <a:lnTo>
                    <a:pt x="2190" y="330"/>
                  </a:lnTo>
                  <a:lnTo>
                    <a:pt x="2183" y="343"/>
                  </a:lnTo>
                  <a:lnTo>
                    <a:pt x="2175" y="357"/>
                  </a:lnTo>
                  <a:lnTo>
                    <a:pt x="2165" y="370"/>
                  </a:lnTo>
                  <a:lnTo>
                    <a:pt x="2156" y="382"/>
                  </a:lnTo>
                  <a:lnTo>
                    <a:pt x="2144" y="391"/>
                  </a:lnTo>
                  <a:lnTo>
                    <a:pt x="2131" y="401"/>
                  </a:lnTo>
                  <a:lnTo>
                    <a:pt x="2117" y="410"/>
                  </a:lnTo>
                  <a:lnTo>
                    <a:pt x="2104" y="418"/>
                  </a:lnTo>
                  <a:lnTo>
                    <a:pt x="2089" y="424"/>
                  </a:lnTo>
                  <a:lnTo>
                    <a:pt x="2073" y="428"/>
                  </a:lnTo>
                  <a:lnTo>
                    <a:pt x="2058" y="431"/>
                  </a:lnTo>
                  <a:lnTo>
                    <a:pt x="2041" y="433"/>
                  </a:lnTo>
                  <a:lnTo>
                    <a:pt x="2023" y="435"/>
                  </a:lnTo>
                  <a:lnTo>
                    <a:pt x="1998" y="433"/>
                  </a:lnTo>
                  <a:lnTo>
                    <a:pt x="1975" y="431"/>
                  </a:lnTo>
                  <a:lnTo>
                    <a:pt x="1954" y="428"/>
                  </a:lnTo>
                  <a:lnTo>
                    <a:pt x="1933" y="422"/>
                  </a:lnTo>
                  <a:lnTo>
                    <a:pt x="1912" y="414"/>
                  </a:lnTo>
                  <a:lnTo>
                    <a:pt x="1893" y="407"/>
                  </a:lnTo>
                  <a:lnTo>
                    <a:pt x="1874" y="397"/>
                  </a:lnTo>
                  <a:lnTo>
                    <a:pt x="1854" y="385"/>
                  </a:lnTo>
                  <a:lnTo>
                    <a:pt x="1818" y="362"/>
                  </a:lnTo>
                  <a:lnTo>
                    <a:pt x="1781" y="335"/>
                  </a:lnTo>
                  <a:lnTo>
                    <a:pt x="1747" y="307"/>
                  </a:lnTo>
                  <a:lnTo>
                    <a:pt x="1710" y="278"/>
                  </a:lnTo>
                  <a:lnTo>
                    <a:pt x="1672" y="247"/>
                  </a:lnTo>
                  <a:lnTo>
                    <a:pt x="1632" y="220"/>
                  </a:lnTo>
                  <a:lnTo>
                    <a:pt x="1610" y="207"/>
                  </a:lnTo>
                  <a:lnTo>
                    <a:pt x="1589" y="193"/>
                  </a:lnTo>
                  <a:lnTo>
                    <a:pt x="1566" y="180"/>
                  </a:lnTo>
                  <a:lnTo>
                    <a:pt x="1543" y="168"/>
                  </a:lnTo>
                  <a:lnTo>
                    <a:pt x="1518" y="159"/>
                  </a:lnTo>
                  <a:lnTo>
                    <a:pt x="1491" y="149"/>
                  </a:lnTo>
                  <a:lnTo>
                    <a:pt x="1465" y="142"/>
                  </a:lnTo>
                  <a:lnTo>
                    <a:pt x="1436" y="134"/>
                  </a:lnTo>
                  <a:lnTo>
                    <a:pt x="1405" y="128"/>
                  </a:lnTo>
                  <a:lnTo>
                    <a:pt x="1374" y="124"/>
                  </a:lnTo>
                  <a:lnTo>
                    <a:pt x="1342" y="120"/>
                  </a:lnTo>
                  <a:lnTo>
                    <a:pt x="1305" y="120"/>
                  </a:lnTo>
                  <a:lnTo>
                    <a:pt x="1273" y="120"/>
                  </a:lnTo>
                  <a:lnTo>
                    <a:pt x="1242" y="124"/>
                  </a:lnTo>
                  <a:lnTo>
                    <a:pt x="1213" y="130"/>
                  </a:lnTo>
                  <a:lnTo>
                    <a:pt x="1184" y="138"/>
                  </a:lnTo>
                  <a:lnTo>
                    <a:pt x="1159" y="147"/>
                  </a:lnTo>
                  <a:lnTo>
                    <a:pt x="1134" y="157"/>
                  </a:lnTo>
                  <a:lnTo>
                    <a:pt x="1113" y="168"/>
                  </a:lnTo>
                  <a:lnTo>
                    <a:pt x="1092" y="180"/>
                  </a:lnTo>
                  <a:lnTo>
                    <a:pt x="1113" y="182"/>
                  </a:lnTo>
                  <a:lnTo>
                    <a:pt x="1130" y="186"/>
                  </a:lnTo>
                  <a:lnTo>
                    <a:pt x="1150" y="192"/>
                  </a:lnTo>
                  <a:lnTo>
                    <a:pt x="1167" y="195"/>
                  </a:lnTo>
                  <a:lnTo>
                    <a:pt x="1198" y="209"/>
                  </a:lnTo>
                  <a:lnTo>
                    <a:pt x="1226" y="224"/>
                  </a:lnTo>
                  <a:lnTo>
                    <a:pt x="1251" y="243"/>
                  </a:lnTo>
                  <a:lnTo>
                    <a:pt x="1274" y="264"/>
                  </a:lnTo>
                  <a:lnTo>
                    <a:pt x="1296" y="286"/>
                  </a:lnTo>
                  <a:lnTo>
                    <a:pt x="1315" y="311"/>
                  </a:lnTo>
                  <a:lnTo>
                    <a:pt x="1332" y="337"/>
                  </a:lnTo>
                  <a:lnTo>
                    <a:pt x="1347" y="364"/>
                  </a:lnTo>
                  <a:lnTo>
                    <a:pt x="1363" y="391"/>
                  </a:lnTo>
                  <a:lnTo>
                    <a:pt x="1376" y="422"/>
                  </a:lnTo>
                  <a:lnTo>
                    <a:pt x="1401" y="481"/>
                  </a:lnTo>
                  <a:lnTo>
                    <a:pt x="1426" y="541"/>
                  </a:lnTo>
                  <a:lnTo>
                    <a:pt x="1436" y="564"/>
                  </a:lnTo>
                  <a:lnTo>
                    <a:pt x="1447" y="585"/>
                  </a:lnTo>
                  <a:lnTo>
                    <a:pt x="1461" y="606"/>
                  </a:lnTo>
                  <a:lnTo>
                    <a:pt x="1474" y="625"/>
                  </a:lnTo>
                  <a:lnTo>
                    <a:pt x="1488" y="645"/>
                  </a:lnTo>
                  <a:lnTo>
                    <a:pt x="1503" y="662"/>
                  </a:lnTo>
                  <a:lnTo>
                    <a:pt x="1520" y="677"/>
                  </a:lnTo>
                  <a:lnTo>
                    <a:pt x="1538" y="693"/>
                  </a:lnTo>
                  <a:lnTo>
                    <a:pt x="1555" y="708"/>
                  </a:lnTo>
                  <a:lnTo>
                    <a:pt x="1576" y="721"/>
                  </a:lnTo>
                  <a:lnTo>
                    <a:pt x="1595" y="733"/>
                  </a:lnTo>
                  <a:lnTo>
                    <a:pt x="1616" y="744"/>
                  </a:lnTo>
                  <a:lnTo>
                    <a:pt x="1639" y="754"/>
                  </a:lnTo>
                  <a:lnTo>
                    <a:pt x="1662" y="764"/>
                  </a:lnTo>
                  <a:lnTo>
                    <a:pt x="1687" y="771"/>
                  </a:lnTo>
                  <a:lnTo>
                    <a:pt x="1714" y="779"/>
                  </a:lnTo>
                  <a:lnTo>
                    <a:pt x="1703" y="785"/>
                  </a:lnTo>
                  <a:lnTo>
                    <a:pt x="1687" y="790"/>
                  </a:lnTo>
                  <a:lnTo>
                    <a:pt x="1672" y="796"/>
                  </a:lnTo>
                  <a:lnTo>
                    <a:pt x="1651" y="802"/>
                  </a:lnTo>
                  <a:lnTo>
                    <a:pt x="1630" y="806"/>
                  </a:lnTo>
                  <a:lnTo>
                    <a:pt x="1605" y="810"/>
                  </a:lnTo>
                  <a:lnTo>
                    <a:pt x="1578" y="812"/>
                  </a:lnTo>
                  <a:lnTo>
                    <a:pt x="1551" y="812"/>
                  </a:lnTo>
                  <a:lnTo>
                    <a:pt x="1518" y="812"/>
                  </a:lnTo>
                  <a:lnTo>
                    <a:pt x="1490" y="808"/>
                  </a:lnTo>
                  <a:lnTo>
                    <a:pt x="1461" y="802"/>
                  </a:lnTo>
                  <a:lnTo>
                    <a:pt x="1432" y="796"/>
                  </a:lnTo>
                  <a:lnTo>
                    <a:pt x="1405" y="787"/>
                  </a:lnTo>
                  <a:lnTo>
                    <a:pt x="1378" y="777"/>
                  </a:lnTo>
                  <a:lnTo>
                    <a:pt x="1353" y="765"/>
                  </a:lnTo>
                  <a:lnTo>
                    <a:pt x="1328" y="752"/>
                  </a:lnTo>
                  <a:lnTo>
                    <a:pt x="1303" y="737"/>
                  </a:lnTo>
                  <a:lnTo>
                    <a:pt x="1280" y="721"/>
                  </a:lnTo>
                  <a:lnTo>
                    <a:pt x="1257" y="702"/>
                  </a:lnTo>
                  <a:lnTo>
                    <a:pt x="1234" y="685"/>
                  </a:lnTo>
                  <a:lnTo>
                    <a:pt x="1188" y="643"/>
                  </a:lnTo>
                  <a:lnTo>
                    <a:pt x="1142" y="598"/>
                  </a:lnTo>
                  <a:lnTo>
                    <a:pt x="1102" y="558"/>
                  </a:lnTo>
                  <a:lnTo>
                    <a:pt x="1059" y="518"/>
                  </a:lnTo>
                  <a:lnTo>
                    <a:pt x="1036" y="501"/>
                  </a:lnTo>
                  <a:lnTo>
                    <a:pt x="1013" y="483"/>
                  </a:lnTo>
                  <a:lnTo>
                    <a:pt x="990" y="466"/>
                  </a:lnTo>
                  <a:lnTo>
                    <a:pt x="965" y="451"/>
                  </a:lnTo>
                  <a:lnTo>
                    <a:pt x="938" y="435"/>
                  </a:lnTo>
                  <a:lnTo>
                    <a:pt x="912" y="424"/>
                  </a:lnTo>
                  <a:lnTo>
                    <a:pt x="883" y="412"/>
                  </a:lnTo>
                  <a:lnTo>
                    <a:pt x="854" y="403"/>
                  </a:lnTo>
                  <a:lnTo>
                    <a:pt x="821" y="395"/>
                  </a:lnTo>
                  <a:lnTo>
                    <a:pt x="789" y="389"/>
                  </a:lnTo>
                  <a:lnTo>
                    <a:pt x="754" y="385"/>
                  </a:lnTo>
                  <a:lnTo>
                    <a:pt x="718" y="385"/>
                  </a:lnTo>
                  <a:lnTo>
                    <a:pt x="683" y="385"/>
                  </a:lnTo>
                  <a:lnTo>
                    <a:pt x="649" y="389"/>
                  </a:lnTo>
                  <a:lnTo>
                    <a:pt x="620" y="395"/>
                  </a:lnTo>
                  <a:lnTo>
                    <a:pt x="591" y="403"/>
                  </a:lnTo>
                  <a:lnTo>
                    <a:pt x="568" y="410"/>
                  </a:lnTo>
                  <a:lnTo>
                    <a:pt x="547" y="418"/>
                  </a:lnTo>
                  <a:lnTo>
                    <a:pt x="531" y="426"/>
                  </a:lnTo>
                  <a:lnTo>
                    <a:pt x="520" y="433"/>
                  </a:lnTo>
                  <a:lnTo>
                    <a:pt x="562" y="441"/>
                  </a:lnTo>
                  <a:lnTo>
                    <a:pt x="608" y="455"/>
                  </a:lnTo>
                  <a:lnTo>
                    <a:pt x="631" y="464"/>
                  </a:lnTo>
                  <a:lnTo>
                    <a:pt x="652" y="474"/>
                  </a:lnTo>
                  <a:lnTo>
                    <a:pt x="675" y="483"/>
                  </a:lnTo>
                  <a:lnTo>
                    <a:pt x="695" y="495"/>
                  </a:lnTo>
                  <a:lnTo>
                    <a:pt x="716" y="508"/>
                  </a:lnTo>
                  <a:lnTo>
                    <a:pt x="733" y="522"/>
                  </a:lnTo>
                  <a:lnTo>
                    <a:pt x="748" y="537"/>
                  </a:lnTo>
                  <a:lnTo>
                    <a:pt x="764" y="554"/>
                  </a:lnTo>
                  <a:lnTo>
                    <a:pt x="773" y="572"/>
                  </a:lnTo>
                  <a:lnTo>
                    <a:pt x="783" y="591"/>
                  </a:lnTo>
                  <a:lnTo>
                    <a:pt x="789" y="610"/>
                  </a:lnTo>
                  <a:lnTo>
                    <a:pt x="791" y="631"/>
                  </a:lnTo>
                  <a:lnTo>
                    <a:pt x="789" y="648"/>
                  </a:lnTo>
                  <a:lnTo>
                    <a:pt x="785" y="666"/>
                  </a:lnTo>
                  <a:lnTo>
                    <a:pt x="779" y="679"/>
                  </a:lnTo>
                  <a:lnTo>
                    <a:pt x="771" y="693"/>
                  </a:lnTo>
                  <a:lnTo>
                    <a:pt x="762" y="704"/>
                  </a:lnTo>
                  <a:lnTo>
                    <a:pt x="750" y="714"/>
                  </a:lnTo>
                  <a:lnTo>
                    <a:pt x="739" y="719"/>
                  </a:lnTo>
                  <a:lnTo>
                    <a:pt x="723" y="725"/>
                  </a:lnTo>
                  <a:lnTo>
                    <a:pt x="710" y="727"/>
                  </a:lnTo>
                  <a:lnTo>
                    <a:pt x="693" y="727"/>
                  </a:lnTo>
                  <a:lnTo>
                    <a:pt x="677" y="725"/>
                  </a:lnTo>
                  <a:lnTo>
                    <a:pt x="660" y="721"/>
                  </a:lnTo>
                  <a:lnTo>
                    <a:pt x="643" y="714"/>
                  </a:lnTo>
                  <a:lnTo>
                    <a:pt x="626" y="702"/>
                  </a:lnTo>
                  <a:lnTo>
                    <a:pt x="608" y="689"/>
                  </a:lnTo>
                  <a:lnTo>
                    <a:pt x="591" y="673"/>
                  </a:lnTo>
                  <a:lnTo>
                    <a:pt x="572" y="654"/>
                  </a:lnTo>
                  <a:lnTo>
                    <a:pt x="553" y="635"/>
                  </a:lnTo>
                  <a:lnTo>
                    <a:pt x="531" y="618"/>
                  </a:lnTo>
                  <a:lnTo>
                    <a:pt x="508" y="600"/>
                  </a:lnTo>
                  <a:lnTo>
                    <a:pt x="485" y="583"/>
                  </a:lnTo>
                  <a:lnTo>
                    <a:pt x="462" y="568"/>
                  </a:lnTo>
                  <a:lnTo>
                    <a:pt x="439" y="554"/>
                  </a:lnTo>
                  <a:lnTo>
                    <a:pt x="414" y="541"/>
                  </a:lnTo>
                  <a:lnTo>
                    <a:pt x="387" y="529"/>
                  </a:lnTo>
                  <a:lnTo>
                    <a:pt x="361" y="520"/>
                  </a:lnTo>
                  <a:lnTo>
                    <a:pt x="334" y="510"/>
                  </a:lnTo>
                  <a:lnTo>
                    <a:pt x="307" y="503"/>
                  </a:lnTo>
                  <a:lnTo>
                    <a:pt x="278" y="497"/>
                  </a:lnTo>
                  <a:lnTo>
                    <a:pt x="249" y="491"/>
                  </a:lnTo>
                  <a:lnTo>
                    <a:pt x="220" y="489"/>
                  </a:lnTo>
                  <a:lnTo>
                    <a:pt x="192" y="489"/>
                  </a:lnTo>
                  <a:lnTo>
                    <a:pt x="161" y="489"/>
                  </a:lnTo>
                  <a:lnTo>
                    <a:pt x="132" y="493"/>
                  </a:lnTo>
                  <a:lnTo>
                    <a:pt x="103" y="499"/>
                  </a:lnTo>
                  <a:lnTo>
                    <a:pt x="78" y="504"/>
                  </a:lnTo>
                  <a:lnTo>
                    <a:pt x="53" y="514"/>
                  </a:lnTo>
                  <a:lnTo>
                    <a:pt x="32" y="524"/>
                  </a:lnTo>
                  <a:lnTo>
                    <a:pt x="13" y="535"/>
                  </a:lnTo>
                  <a:lnTo>
                    <a:pt x="0" y="547"/>
                  </a:lnTo>
                  <a:lnTo>
                    <a:pt x="34" y="550"/>
                  </a:lnTo>
                  <a:lnTo>
                    <a:pt x="67" y="558"/>
                  </a:lnTo>
                  <a:lnTo>
                    <a:pt x="98" y="570"/>
                  </a:lnTo>
                  <a:lnTo>
                    <a:pt x="128" y="581"/>
                  </a:lnTo>
                  <a:lnTo>
                    <a:pt x="157" y="597"/>
                  </a:lnTo>
                  <a:lnTo>
                    <a:pt x="184" y="616"/>
                  </a:lnTo>
                  <a:lnTo>
                    <a:pt x="211" y="637"/>
                  </a:lnTo>
                  <a:lnTo>
                    <a:pt x="236" y="660"/>
                  </a:lnTo>
                  <a:lnTo>
                    <a:pt x="261" y="687"/>
                  </a:lnTo>
                  <a:lnTo>
                    <a:pt x="284" y="718"/>
                  </a:lnTo>
                  <a:lnTo>
                    <a:pt x="307" y="750"/>
                  </a:lnTo>
                  <a:lnTo>
                    <a:pt x="330" y="785"/>
                  </a:lnTo>
                  <a:lnTo>
                    <a:pt x="353" y="825"/>
                  </a:lnTo>
                  <a:lnTo>
                    <a:pt x="374" y="867"/>
                  </a:lnTo>
                  <a:lnTo>
                    <a:pt x="397" y="913"/>
                  </a:lnTo>
                  <a:lnTo>
                    <a:pt x="418" y="961"/>
                  </a:lnTo>
                  <a:lnTo>
                    <a:pt x="432" y="990"/>
                  </a:lnTo>
                  <a:lnTo>
                    <a:pt x="445" y="1019"/>
                  </a:lnTo>
                  <a:lnTo>
                    <a:pt x="460" y="1046"/>
                  </a:lnTo>
                  <a:lnTo>
                    <a:pt x="476" y="1073"/>
                  </a:lnTo>
                  <a:lnTo>
                    <a:pt x="493" y="1100"/>
                  </a:lnTo>
                  <a:lnTo>
                    <a:pt x="512" y="1124"/>
                  </a:lnTo>
                  <a:lnTo>
                    <a:pt x="531" y="1148"/>
                  </a:lnTo>
                  <a:lnTo>
                    <a:pt x="554" y="1169"/>
                  </a:lnTo>
                  <a:lnTo>
                    <a:pt x="578" y="1190"/>
                  </a:lnTo>
                  <a:lnTo>
                    <a:pt x="604" y="1207"/>
                  </a:lnTo>
                  <a:lnTo>
                    <a:pt x="633" y="1222"/>
                  </a:lnTo>
                  <a:lnTo>
                    <a:pt x="664" y="1236"/>
                  </a:lnTo>
                  <a:lnTo>
                    <a:pt x="698" y="1247"/>
                  </a:lnTo>
                  <a:lnTo>
                    <a:pt x="735" y="1255"/>
                  </a:lnTo>
                  <a:lnTo>
                    <a:pt x="775" y="1261"/>
                  </a:lnTo>
                  <a:lnTo>
                    <a:pt x="818" y="1263"/>
                  </a:lnTo>
                  <a:lnTo>
                    <a:pt x="860" y="1263"/>
                  </a:lnTo>
                  <a:lnTo>
                    <a:pt x="906" y="1257"/>
                  </a:lnTo>
                  <a:lnTo>
                    <a:pt x="954" y="1253"/>
                  </a:lnTo>
                  <a:lnTo>
                    <a:pt x="1000" y="1249"/>
                  </a:lnTo>
                  <a:lnTo>
                    <a:pt x="1025" y="1249"/>
                  </a:lnTo>
                  <a:lnTo>
                    <a:pt x="1048" y="1251"/>
                  </a:lnTo>
                  <a:lnTo>
                    <a:pt x="1071" y="1253"/>
                  </a:lnTo>
                  <a:lnTo>
                    <a:pt x="1092" y="1257"/>
                  </a:lnTo>
                  <a:lnTo>
                    <a:pt x="1113" y="1265"/>
                  </a:lnTo>
                  <a:lnTo>
                    <a:pt x="1134" y="1274"/>
                  </a:lnTo>
                  <a:lnTo>
                    <a:pt x="1154" y="1286"/>
                  </a:lnTo>
                  <a:lnTo>
                    <a:pt x="1171" y="1299"/>
                  </a:lnTo>
                  <a:lnTo>
                    <a:pt x="1184" y="1316"/>
                  </a:lnTo>
                  <a:lnTo>
                    <a:pt x="1198" y="1332"/>
                  </a:lnTo>
                  <a:lnTo>
                    <a:pt x="1207" y="1349"/>
                  </a:lnTo>
                  <a:lnTo>
                    <a:pt x="1215" y="1366"/>
                  </a:lnTo>
                  <a:lnTo>
                    <a:pt x="1223" y="1384"/>
                  </a:lnTo>
                  <a:lnTo>
                    <a:pt x="1228" y="1401"/>
                  </a:lnTo>
                  <a:lnTo>
                    <a:pt x="1232" y="1418"/>
                  </a:lnTo>
                  <a:lnTo>
                    <a:pt x="1236" y="1435"/>
                  </a:lnTo>
                  <a:lnTo>
                    <a:pt x="1242" y="1472"/>
                  </a:lnTo>
                  <a:lnTo>
                    <a:pt x="1248" y="1508"/>
                  </a:lnTo>
                  <a:lnTo>
                    <a:pt x="1250" y="1526"/>
                  </a:lnTo>
                  <a:lnTo>
                    <a:pt x="1255" y="1543"/>
                  </a:lnTo>
                  <a:lnTo>
                    <a:pt x="1259" y="1560"/>
                  </a:lnTo>
                  <a:lnTo>
                    <a:pt x="1267" y="1578"/>
                  </a:lnTo>
                  <a:lnTo>
                    <a:pt x="1276" y="1597"/>
                  </a:lnTo>
                  <a:lnTo>
                    <a:pt x="1288" y="1616"/>
                  </a:lnTo>
                  <a:lnTo>
                    <a:pt x="1299" y="1633"/>
                  </a:lnTo>
                  <a:lnTo>
                    <a:pt x="1313" y="1649"/>
                  </a:lnTo>
                  <a:lnTo>
                    <a:pt x="1328" y="1664"/>
                  </a:lnTo>
                  <a:lnTo>
                    <a:pt x="1346" y="1677"/>
                  </a:lnTo>
                  <a:lnTo>
                    <a:pt x="1365" y="1691"/>
                  </a:lnTo>
                  <a:lnTo>
                    <a:pt x="1386" y="1702"/>
                  </a:lnTo>
                  <a:lnTo>
                    <a:pt x="1407" y="1712"/>
                  </a:lnTo>
                  <a:lnTo>
                    <a:pt x="1432" y="1721"/>
                  </a:lnTo>
                  <a:lnTo>
                    <a:pt x="1457" y="1729"/>
                  </a:lnTo>
                  <a:lnTo>
                    <a:pt x="1486" y="1737"/>
                  </a:lnTo>
                  <a:lnTo>
                    <a:pt x="1514" y="1743"/>
                  </a:lnTo>
                  <a:lnTo>
                    <a:pt x="1547" y="1746"/>
                  </a:lnTo>
                  <a:lnTo>
                    <a:pt x="1580" y="1750"/>
                  </a:lnTo>
                  <a:lnTo>
                    <a:pt x="1616" y="1754"/>
                  </a:lnTo>
                  <a:lnTo>
                    <a:pt x="1601" y="1766"/>
                  </a:lnTo>
                  <a:lnTo>
                    <a:pt x="1584" y="1777"/>
                  </a:lnTo>
                  <a:lnTo>
                    <a:pt x="1564" y="1787"/>
                  </a:lnTo>
                  <a:lnTo>
                    <a:pt x="1545" y="1794"/>
                  </a:lnTo>
                  <a:lnTo>
                    <a:pt x="1524" y="1802"/>
                  </a:lnTo>
                  <a:lnTo>
                    <a:pt x="1503" y="1808"/>
                  </a:lnTo>
                  <a:lnTo>
                    <a:pt x="1480" y="1814"/>
                  </a:lnTo>
                  <a:lnTo>
                    <a:pt x="1457" y="1817"/>
                  </a:lnTo>
                  <a:lnTo>
                    <a:pt x="1434" y="1821"/>
                  </a:lnTo>
                  <a:lnTo>
                    <a:pt x="1409" y="1823"/>
                  </a:lnTo>
                  <a:lnTo>
                    <a:pt x="1384" y="1823"/>
                  </a:lnTo>
                  <a:lnTo>
                    <a:pt x="1359" y="1823"/>
                  </a:lnTo>
                  <a:lnTo>
                    <a:pt x="1309" y="1821"/>
                  </a:lnTo>
                  <a:lnTo>
                    <a:pt x="1257" y="1816"/>
                  </a:lnTo>
                  <a:lnTo>
                    <a:pt x="1207" y="1806"/>
                  </a:lnTo>
                  <a:lnTo>
                    <a:pt x="1157" y="1793"/>
                  </a:lnTo>
                  <a:lnTo>
                    <a:pt x="1109" y="1777"/>
                  </a:lnTo>
                  <a:lnTo>
                    <a:pt x="1063" y="1760"/>
                  </a:lnTo>
                  <a:lnTo>
                    <a:pt x="1021" y="1739"/>
                  </a:lnTo>
                  <a:lnTo>
                    <a:pt x="983" y="1718"/>
                  </a:lnTo>
                  <a:lnTo>
                    <a:pt x="965" y="1706"/>
                  </a:lnTo>
                  <a:lnTo>
                    <a:pt x="950" y="1693"/>
                  </a:lnTo>
                  <a:lnTo>
                    <a:pt x="935" y="1679"/>
                  </a:lnTo>
                  <a:lnTo>
                    <a:pt x="921" y="1668"/>
                  </a:lnTo>
                  <a:lnTo>
                    <a:pt x="923" y="1700"/>
                  </a:lnTo>
                  <a:lnTo>
                    <a:pt x="927" y="1733"/>
                  </a:lnTo>
                  <a:lnTo>
                    <a:pt x="933" y="1766"/>
                  </a:lnTo>
                  <a:lnTo>
                    <a:pt x="940" y="1798"/>
                  </a:lnTo>
                  <a:lnTo>
                    <a:pt x="948" y="1829"/>
                  </a:lnTo>
                  <a:lnTo>
                    <a:pt x="960" y="1860"/>
                  </a:lnTo>
                  <a:lnTo>
                    <a:pt x="971" y="1890"/>
                  </a:lnTo>
                  <a:lnTo>
                    <a:pt x="985" y="1919"/>
                  </a:lnTo>
                  <a:lnTo>
                    <a:pt x="998" y="1948"/>
                  </a:lnTo>
                  <a:lnTo>
                    <a:pt x="1015" y="1975"/>
                  </a:lnTo>
                  <a:lnTo>
                    <a:pt x="1033" y="2002"/>
                  </a:lnTo>
                  <a:lnTo>
                    <a:pt x="1052" y="2027"/>
                  </a:lnTo>
                  <a:lnTo>
                    <a:pt x="1073" y="2052"/>
                  </a:lnTo>
                  <a:lnTo>
                    <a:pt x="1096" y="2075"/>
                  </a:lnTo>
                  <a:lnTo>
                    <a:pt x="1121" y="2096"/>
                  </a:lnTo>
                  <a:lnTo>
                    <a:pt x="1146" y="2117"/>
                  </a:lnTo>
                  <a:lnTo>
                    <a:pt x="1173" y="2136"/>
                  </a:lnTo>
                  <a:lnTo>
                    <a:pt x="1202" y="2153"/>
                  </a:lnTo>
                  <a:lnTo>
                    <a:pt x="1232" y="2169"/>
                  </a:lnTo>
                  <a:lnTo>
                    <a:pt x="1265" y="2182"/>
                  </a:lnTo>
                  <a:lnTo>
                    <a:pt x="1298" y="2196"/>
                  </a:lnTo>
                  <a:lnTo>
                    <a:pt x="1334" y="2205"/>
                  </a:lnTo>
                  <a:lnTo>
                    <a:pt x="1370" y="2215"/>
                  </a:lnTo>
                  <a:lnTo>
                    <a:pt x="1409" y="2221"/>
                  </a:lnTo>
                  <a:lnTo>
                    <a:pt x="1447" y="2224"/>
                  </a:lnTo>
                  <a:lnTo>
                    <a:pt x="1490" y="2226"/>
                  </a:lnTo>
                  <a:lnTo>
                    <a:pt x="1534" y="2226"/>
                  </a:lnTo>
                  <a:lnTo>
                    <a:pt x="1578" y="2224"/>
                  </a:lnTo>
                  <a:lnTo>
                    <a:pt x="1624" y="2219"/>
                  </a:lnTo>
                  <a:lnTo>
                    <a:pt x="1672" y="2213"/>
                  </a:lnTo>
                  <a:lnTo>
                    <a:pt x="1722" y="2201"/>
                  </a:lnTo>
                  <a:lnTo>
                    <a:pt x="1772" y="2190"/>
                  </a:lnTo>
                  <a:lnTo>
                    <a:pt x="1808" y="2182"/>
                  </a:lnTo>
                  <a:lnTo>
                    <a:pt x="1839" y="2178"/>
                  </a:lnTo>
                  <a:lnTo>
                    <a:pt x="1854" y="2178"/>
                  </a:lnTo>
                  <a:lnTo>
                    <a:pt x="1870" y="2180"/>
                  </a:lnTo>
                  <a:lnTo>
                    <a:pt x="1883" y="2182"/>
                  </a:lnTo>
                  <a:lnTo>
                    <a:pt x="1897" y="2186"/>
                  </a:lnTo>
                  <a:lnTo>
                    <a:pt x="1908" y="2192"/>
                  </a:lnTo>
                  <a:lnTo>
                    <a:pt x="1920" y="2199"/>
                  </a:lnTo>
                  <a:lnTo>
                    <a:pt x="1931" y="2207"/>
                  </a:lnTo>
                  <a:lnTo>
                    <a:pt x="1941" y="2217"/>
                  </a:lnTo>
                  <a:lnTo>
                    <a:pt x="1950" y="2228"/>
                  </a:lnTo>
                  <a:lnTo>
                    <a:pt x="1960" y="2244"/>
                  </a:lnTo>
                  <a:lnTo>
                    <a:pt x="1968" y="2259"/>
                  </a:lnTo>
                  <a:lnTo>
                    <a:pt x="1975" y="2276"/>
                  </a:lnTo>
                  <a:lnTo>
                    <a:pt x="1985" y="2299"/>
                  </a:lnTo>
                  <a:lnTo>
                    <a:pt x="1996" y="2320"/>
                  </a:lnTo>
                  <a:lnTo>
                    <a:pt x="2010" y="2340"/>
                  </a:lnTo>
                  <a:lnTo>
                    <a:pt x="2025" y="2357"/>
                  </a:lnTo>
                  <a:lnTo>
                    <a:pt x="2041" y="2370"/>
                  </a:lnTo>
                  <a:lnTo>
                    <a:pt x="2058" y="2384"/>
                  </a:lnTo>
                  <a:lnTo>
                    <a:pt x="2075" y="2393"/>
                  </a:lnTo>
                  <a:lnTo>
                    <a:pt x="2094" y="2403"/>
                  </a:lnTo>
                  <a:lnTo>
                    <a:pt x="2114" y="2409"/>
                  </a:lnTo>
                  <a:lnTo>
                    <a:pt x="2133" y="2414"/>
                  </a:lnTo>
                  <a:lnTo>
                    <a:pt x="2154" y="2418"/>
                  </a:lnTo>
                  <a:lnTo>
                    <a:pt x="2175" y="2420"/>
                  </a:lnTo>
                  <a:lnTo>
                    <a:pt x="2196" y="2420"/>
                  </a:lnTo>
                  <a:lnTo>
                    <a:pt x="2217" y="2420"/>
                  </a:lnTo>
                  <a:lnTo>
                    <a:pt x="2238" y="2420"/>
                  </a:lnTo>
                  <a:lnTo>
                    <a:pt x="2259" y="2418"/>
                  </a:lnTo>
                  <a:lnTo>
                    <a:pt x="2307" y="2413"/>
                  </a:lnTo>
                  <a:lnTo>
                    <a:pt x="2354" y="2409"/>
                  </a:lnTo>
                  <a:lnTo>
                    <a:pt x="2396" y="2409"/>
                  </a:lnTo>
                  <a:lnTo>
                    <a:pt x="2438" y="2411"/>
                  </a:lnTo>
                  <a:lnTo>
                    <a:pt x="2476" y="2413"/>
                  </a:lnTo>
                  <a:lnTo>
                    <a:pt x="2515" y="2418"/>
                  </a:lnTo>
                  <a:lnTo>
                    <a:pt x="2549" y="2428"/>
                  </a:lnTo>
                  <a:lnTo>
                    <a:pt x="2584" y="2438"/>
                  </a:lnTo>
                  <a:lnTo>
                    <a:pt x="2618" y="2451"/>
                  </a:lnTo>
                  <a:lnTo>
                    <a:pt x="2649" y="2466"/>
                  </a:lnTo>
                  <a:lnTo>
                    <a:pt x="2680" y="2485"/>
                  </a:lnTo>
                  <a:lnTo>
                    <a:pt x="2711" y="2505"/>
                  </a:lnTo>
                  <a:lnTo>
                    <a:pt x="2739" y="2530"/>
                  </a:lnTo>
                  <a:lnTo>
                    <a:pt x="2768" y="2555"/>
                  </a:lnTo>
                  <a:lnTo>
                    <a:pt x="2797" y="2585"/>
                  </a:lnTo>
                  <a:lnTo>
                    <a:pt x="2826" y="2616"/>
                  </a:lnTo>
                  <a:lnTo>
                    <a:pt x="2828" y="2589"/>
                  </a:lnTo>
                  <a:lnTo>
                    <a:pt x="2830" y="2562"/>
                  </a:lnTo>
                  <a:lnTo>
                    <a:pt x="2828" y="2537"/>
                  </a:lnTo>
                  <a:lnTo>
                    <a:pt x="2828" y="2510"/>
                  </a:lnTo>
                  <a:lnTo>
                    <a:pt x="2824" y="2487"/>
                  </a:lnTo>
                  <a:lnTo>
                    <a:pt x="2820" y="2462"/>
                  </a:lnTo>
                  <a:lnTo>
                    <a:pt x="2816" y="2439"/>
                  </a:lnTo>
                  <a:lnTo>
                    <a:pt x="2809" y="2416"/>
                  </a:lnTo>
                  <a:lnTo>
                    <a:pt x="2803" y="2395"/>
                  </a:lnTo>
                  <a:lnTo>
                    <a:pt x="2795" y="2374"/>
                  </a:lnTo>
                  <a:lnTo>
                    <a:pt x="2786" y="2353"/>
                  </a:lnTo>
                  <a:lnTo>
                    <a:pt x="2776" y="2334"/>
                  </a:lnTo>
                  <a:lnTo>
                    <a:pt x="2755" y="2295"/>
                  </a:lnTo>
                  <a:lnTo>
                    <a:pt x="2732" y="2261"/>
                  </a:lnTo>
                  <a:lnTo>
                    <a:pt x="2707" y="2226"/>
                  </a:lnTo>
                  <a:lnTo>
                    <a:pt x="2680" y="2198"/>
                  </a:lnTo>
                  <a:lnTo>
                    <a:pt x="2651" y="2169"/>
                  </a:lnTo>
                  <a:lnTo>
                    <a:pt x="2622" y="2144"/>
                  </a:lnTo>
                  <a:lnTo>
                    <a:pt x="2594" y="2119"/>
                  </a:lnTo>
                  <a:lnTo>
                    <a:pt x="2567" y="2098"/>
                  </a:lnTo>
                  <a:lnTo>
                    <a:pt x="2540" y="2080"/>
                  </a:lnTo>
                  <a:lnTo>
                    <a:pt x="2513" y="2063"/>
                  </a:lnTo>
                  <a:lnTo>
                    <a:pt x="2490" y="2048"/>
                  </a:lnTo>
                  <a:lnTo>
                    <a:pt x="2471" y="2032"/>
                  </a:lnTo>
                  <a:lnTo>
                    <a:pt x="2453" y="2019"/>
                  </a:lnTo>
                  <a:lnTo>
                    <a:pt x="2438" y="2004"/>
                  </a:lnTo>
                  <a:lnTo>
                    <a:pt x="2425" y="1988"/>
                  </a:lnTo>
                  <a:lnTo>
                    <a:pt x="2413" y="1973"/>
                  </a:lnTo>
                  <a:lnTo>
                    <a:pt x="2403" y="1960"/>
                  </a:lnTo>
                  <a:lnTo>
                    <a:pt x="2396" y="1944"/>
                  </a:lnTo>
                  <a:lnTo>
                    <a:pt x="2390" y="1931"/>
                  </a:lnTo>
                  <a:lnTo>
                    <a:pt x="2384" y="1915"/>
                  </a:lnTo>
                  <a:lnTo>
                    <a:pt x="2380" y="1902"/>
                  </a:lnTo>
                  <a:lnTo>
                    <a:pt x="2377" y="1888"/>
                  </a:lnTo>
                  <a:lnTo>
                    <a:pt x="2375" y="1862"/>
                  </a:lnTo>
                  <a:lnTo>
                    <a:pt x="2373" y="1837"/>
                  </a:lnTo>
                  <a:lnTo>
                    <a:pt x="2390" y="1856"/>
                  </a:lnTo>
                  <a:lnTo>
                    <a:pt x="2407" y="1873"/>
                  </a:lnTo>
                  <a:lnTo>
                    <a:pt x="2426" y="1890"/>
                  </a:lnTo>
                  <a:lnTo>
                    <a:pt x="2446" y="1906"/>
                  </a:lnTo>
                  <a:lnTo>
                    <a:pt x="2467" y="1919"/>
                  </a:lnTo>
                  <a:lnTo>
                    <a:pt x="2486" y="1931"/>
                  </a:lnTo>
                  <a:lnTo>
                    <a:pt x="2507" y="1942"/>
                  </a:lnTo>
                  <a:lnTo>
                    <a:pt x="2528" y="1954"/>
                  </a:lnTo>
                  <a:lnTo>
                    <a:pt x="2549" y="1963"/>
                  </a:lnTo>
                  <a:lnTo>
                    <a:pt x="2572" y="1971"/>
                  </a:lnTo>
                  <a:lnTo>
                    <a:pt x="2594" y="1979"/>
                  </a:lnTo>
                  <a:lnTo>
                    <a:pt x="2617" y="1986"/>
                  </a:lnTo>
                  <a:lnTo>
                    <a:pt x="2663" y="1996"/>
                  </a:lnTo>
                  <a:lnTo>
                    <a:pt x="2709" y="2004"/>
                  </a:lnTo>
                  <a:lnTo>
                    <a:pt x="2747" y="2009"/>
                  </a:lnTo>
                  <a:lnTo>
                    <a:pt x="2786" y="2017"/>
                  </a:lnTo>
                  <a:lnTo>
                    <a:pt x="2822" y="2025"/>
                  </a:lnTo>
                  <a:lnTo>
                    <a:pt x="2858" y="2032"/>
                  </a:lnTo>
                  <a:lnTo>
                    <a:pt x="2891" y="2042"/>
                  </a:lnTo>
                  <a:lnTo>
                    <a:pt x="2924" y="2052"/>
                  </a:lnTo>
                  <a:lnTo>
                    <a:pt x="2954" y="2063"/>
                  </a:lnTo>
                  <a:lnTo>
                    <a:pt x="2983" y="2075"/>
                  </a:lnTo>
                  <a:lnTo>
                    <a:pt x="3012" y="2088"/>
                  </a:lnTo>
                  <a:lnTo>
                    <a:pt x="3037" y="2102"/>
                  </a:lnTo>
                  <a:lnTo>
                    <a:pt x="3062" y="2117"/>
                  </a:lnTo>
                  <a:lnTo>
                    <a:pt x="3085" y="2134"/>
                  </a:lnTo>
                  <a:lnTo>
                    <a:pt x="3106" y="2151"/>
                  </a:lnTo>
                  <a:lnTo>
                    <a:pt x="3125" y="2169"/>
                  </a:lnTo>
                  <a:lnTo>
                    <a:pt x="3143" y="2188"/>
                  </a:lnTo>
                  <a:lnTo>
                    <a:pt x="3160" y="2209"/>
                  </a:lnTo>
                  <a:lnTo>
                    <a:pt x="3160" y="2180"/>
                  </a:lnTo>
                  <a:lnTo>
                    <a:pt x="3160" y="2151"/>
                  </a:lnTo>
                  <a:lnTo>
                    <a:pt x="3156" y="2125"/>
                  </a:lnTo>
                  <a:lnTo>
                    <a:pt x="3152" y="2100"/>
                  </a:lnTo>
                  <a:lnTo>
                    <a:pt x="3146" y="2075"/>
                  </a:lnTo>
                  <a:lnTo>
                    <a:pt x="3139" y="2052"/>
                  </a:lnTo>
                  <a:lnTo>
                    <a:pt x="3129" y="2029"/>
                  </a:lnTo>
                  <a:lnTo>
                    <a:pt x="3120" y="2008"/>
                  </a:lnTo>
                  <a:lnTo>
                    <a:pt x="3106" y="1988"/>
                  </a:lnTo>
                  <a:lnTo>
                    <a:pt x="3095" y="1969"/>
                  </a:lnTo>
                  <a:lnTo>
                    <a:pt x="3081" y="1950"/>
                  </a:lnTo>
                  <a:lnTo>
                    <a:pt x="3066" y="1933"/>
                  </a:lnTo>
                  <a:lnTo>
                    <a:pt x="3035" y="1900"/>
                  </a:lnTo>
                  <a:lnTo>
                    <a:pt x="3004" y="1871"/>
                  </a:lnTo>
                  <a:lnTo>
                    <a:pt x="2937" y="1817"/>
                  </a:lnTo>
                  <a:lnTo>
                    <a:pt x="2876" y="1769"/>
                  </a:lnTo>
                  <a:lnTo>
                    <a:pt x="2849" y="1746"/>
                  </a:lnTo>
                  <a:lnTo>
                    <a:pt x="2828" y="1721"/>
                  </a:lnTo>
                  <a:lnTo>
                    <a:pt x="2818" y="1710"/>
                  </a:lnTo>
                  <a:lnTo>
                    <a:pt x="2810" y="1698"/>
                  </a:lnTo>
                  <a:lnTo>
                    <a:pt x="2803" y="1685"/>
                  </a:lnTo>
                  <a:lnTo>
                    <a:pt x="2799" y="1673"/>
                  </a:lnTo>
                  <a:lnTo>
                    <a:pt x="2837" y="1698"/>
                  </a:lnTo>
                  <a:lnTo>
                    <a:pt x="2876" y="1718"/>
                  </a:lnTo>
                  <a:lnTo>
                    <a:pt x="2910" y="1735"/>
                  </a:lnTo>
                  <a:lnTo>
                    <a:pt x="2947" y="1746"/>
                  </a:lnTo>
                  <a:lnTo>
                    <a:pt x="2983" y="1756"/>
                  </a:lnTo>
                  <a:lnTo>
                    <a:pt x="3020" y="1760"/>
                  </a:lnTo>
                  <a:lnTo>
                    <a:pt x="3058" y="1762"/>
                  </a:lnTo>
                  <a:lnTo>
                    <a:pt x="3098" y="1760"/>
                  </a:lnTo>
                  <a:lnTo>
                    <a:pt x="3125" y="1758"/>
                  </a:lnTo>
                  <a:lnTo>
                    <a:pt x="3156" y="1752"/>
                  </a:lnTo>
                  <a:lnTo>
                    <a:pt x="3185" y="1746"/>
                  </a:lnTo>
                  <a:lnTo>
                    <a:pt x="3216" y="1739"/>
                  </a:lnTo>
                  <a:lnTo>
                    <a:pt x="3244" y="1733"/>
                  </a:lnTo>
                  <a:lnTo>
                    <a:pt x="3275" y="1727"/>
                  </a:lnTo>
                  <a:lnTo>
                    <a:pt x="3306" y="1723"/>
                  </a:lnTo>
                  <a:lnTo>
                    <a:pt x="3337" y="1721"/>
                  </a:lnTo>
                  <a:lnTo>
                    <a:pt x="3367" y="1721"/>
                  </a:lnTo>
                  <a:lnTo>
                    <a:pt x="3396" y="1725"/>
                  </a:lnTo>
                  <a:lnTo>
                    <a:pt x="3411" y="1729"/>
                  </a:lnTo>
                  <a:lnTo>
                    <a:pt x="3427" y="1735"/>
                  </a:lnTo>
                  <a:lnTo>
                    <a:pt x="3440" y="1741"/>
                  </a:lnTo>
                  <a:lnTo>
                    <a:pt x="3456" y="1746"/>
                  </a:lnTo>
                  <a:lnTo>
                    <a:pt x="3469" y="1756"/>
                  </a:lnTo>
                  <a:lnTo>
                    <a:pt x="3484" y="1766"/>
                  </a:lnTo>
                  <a:lnTo>
                    <a:pt x="3498" y="1777"/>
                  </a:lnTo>
                  <a:lnTo>
                    <a:pt x="3511" y="1791"/>
                  </a:lnTo>
                  <a:lnTo>
                    <a:pt x="3525" y="1806"/>
                  </a:lnTo>
                  <a:lnTo>
                    <a:pt x="3538" y="1823"/>
                  </a:lnTo>
                  <a:lnTo>
                    <a:pt x="3552" y="1840"/>
                  </a:lnTo>
                  <a:lnTo>
                    <a:pt x="3563" y="1862"/>
                  </a:lnTo>
                  <a:lnTo>
                    <a:pt x="3596" y="1842"/>
                  </a:lnTo>
                  <a:lnTo>
                    <a:pt x="3630" y="1827"/>
                  </a:lnTo>
                  <a:lnTo>
                    <a:pt x="3665" y="1814"/>
                  </a:lnTo>
                  <a:lnTo>
                    <a:pt x="3699" y="1804"/>
                  </a:lnTo>
                  <a:lnTo>
                    <a:pt x="3736" y="1798"/>
                  </a:lnTo>
                  <a:lnTo>
                    <a:pt x="3772" y="1794"/>
                  </a:lnTo>
                  <a:lnTo>
                    <a:pt x="3809" y="1794"/>
                  </a:lnTo>
                  <a:lnTo>
                    <a:pt x="3843" y="1796"/>
                  </a:lnTo>
                  <a:lnTo>
                    <a:pt x="3880" y="1800"/>
                  </a:lnTo>
                  <a:lnTo>
                    <a:pt x="3916" y="1808"/>
                  </a:lnTo>
                  <a:lnTo>
                    <a:pt x="3951" y="1816"/>
                  </a:lnTo>
                  <a:lnTo>
                    <a:pt x="3986" y="1827"/>
                  </a:lnTo>
                  <a:lnTo>
                    <a:pt x="4018" y="1839"/>
                  </a:lnTo>
                  <a:lnTo>
                    <a:pt x="4051" y="1854"/>
                  </a:lnTo>
                  <a:lnTo>
                    <a:pt x="4080" y="1869"/>
                  </a:lnTo>
                  <a:lnTo>
                    <a:pt x="4110" y="1887"/>
                  </a:lnTo>
                  <a:close/>
                  <a:moveTo>
                    <a:pt x="2246" y="1449"/>
                  </a:moveTo>
                  <a:lnTo>
                    <a:pt x="1862" y="1449"/>
                  </a:lnTo>
                  <a:lnTo>
                    <a:pt x="1862" y="1063"/>
                  </a:lnTo>
                  <a:lnTo>
                    <a:pt x="2246" y="1063"/>
                  </a:lnTo>
                  <a:lnTo>
                    <a:pt x="2246" y="14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" y="6237312"/>
            <a:ext cx="208597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9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</p:sldLayoutIdLst>
  <p:hf sldNum="0"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 kern="1200" cap="all" baseline="0">
          <a:solidFill>
            <a:schemeClr val="tx1"/>
          </a:solidFill>
          <a:latin typeface="+mj-lt"/>
          <a:ea typeface="+mj-ea"/>
          <a:cs typeface="Gotham Narrow Bold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Gotham Narrow Bold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50000"/>
        </a:spcAft>
        <a:buClr>
          <a:schemeClr val="accent1"/>
        </a:buClr>
        <a:buSzPct val="100000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82588" indent="3175" algn="l" rtl="0" eaLnBrk="1" fontAlgn="base" hangingPunct="1">
        <a:spcBef>
          <a:spcPct val="0"/>
        </a:spcBef>
        <a:spcAft>
          <a:spcPct val="50000"/>
        </a:spcAft>
        <a:buClr>
          <a:schemeClr val="tx1"/>
        </a:buClr>
        <a:buSzPct val="100000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05000" indent="-187325" algn="l" rtl="0" eaLnBrk="1" fontAlgn="base" hangingPunct="1">
        <a:spcBef>
          <a:spcPct val="0"/>
        </a:spcBef>
        <a:spcAft>
          <a:spcPct val="50000"/>
        </a:spcAft>
        <a:buFont typeface="Arial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15.6.2021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44E66FB-CFF7-4EF1-8999-674D97D3420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i-FI" altLang="fi-FI">
                <a:solidFill>
                  <a:prstClr val="black"/>
                </a:solidFill>
              </a:endParaRPr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84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urn.fi/URN:NBN:fi-fe2022052538633" TargetMode="External"/><Relationship Id="rId3" Type="http://schemas.openxmlformats.org/officeDocument/2006/relationships/hyperlink" Target="https://www.muistipuisto.fi/" TargetMode="External"/><Relationship Id="rId7" Type="http://schemas.openxmlformats.org/officeDocument/2006/relationships/hyperlink" Target="https://www.aivoliitto.fi/aivoverenkiertohairio/ehkaise/verenpaine" TargetMode="External"/><Relationship Id="rId2" Type="http://schemas.openxmlformats.org/officeDocument/2006/relationships/hyperlink" Target="https://www.terveyskyla.fi/aivotalo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ruokavirasto.fi/vireytta-seniorivuosiin/aivoterveys-ja-ravitsemus/" TargetMode="External"/><Relationship Id="rId5" Type="http://schemas.openxmlformats.org/officeDocument/2006/relationships/hyperlink" Target="https://ukkinstituutti.fi/liikkuminen/liikkumisen-vaikutukset/" TargetMode="External"/><Relationship Id="rId10" Type="http://schemas.openxmlformats.org/officeDocument/2006/relationships/hyperlink" Target="https://www.ikainstituutti.fi/blogi/tartu-kirjaan-lukemisesta-mielen-hyvinvointia-aivoterveytta-ja-vertaistukea/" TargetMode="External"/><Relationship Id="rId4" Type="http://schemas.openxmlformats.org/officeDocument/2006/relationships/hyperlink" Target="https://muistiliitto.fi/aivot-ja-muisti/aivoterveys/" TargetMode="External"/><Relationship Id="rId9" Type="http://schemas.openxmlformats.org/officeDocument/2006/relationships/hyperlink" Target="https://www.hyvaks.fi/hyvinvointisi-tueksi/seniorille/seniorin-aivoterveys-ja-muisti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28873380" TargetMode="External"/><Relationship Id="rId2" Type="http://schemas.openxmlformats.org/officeDocument/2006/relationships/hyperlink" Target="https://youtu.be/0Ha1dtAFbAA?si=WGS45Iy8x8c1KlCt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4FD38E-A94D-64BA-430D-0C7346991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529667"/>
            <a:ext cx="10363200" cy="1371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Geriatrian dosentti Hanna-Maria Roitto,  </a:t>
            </a:r>
          </a:p>
          <a:p>
            <a:pPr>
              <a:spcAft>
                <a:spcPts val="600"/>
              </a:spcAft>
            </a:pPr>
            <a:r>
              <a:rPr lang="fi-FI" dirty="0"/>
              <a:t>Helsingin yliopisto, HUS, THL</a:t>
            </a:r>
            <a:br>
              <a:rPr lang="fi-FI" dirty="0"/>
            </a:b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0F2D4-FFB5-0FD5-789E-EA029E49E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066" y="2310985"/>
            <a:ext cx="10363200" cy="1930831"/>
          </a:xfrm>
        </p:spPr>
        <p:txBody>
          <a:bodyPr wrap="square" anchor="ctr">
            <a:normAutofit/>
          </a:bodyPr>
          <a:lstStyle/>
          <a:p>
            <a:pPr>
              <a:lnSpc>
                <a:spcPct val="100000"/>
              </a:lnSpc>
            </a:pPr>
            <a:br>
              <a:rPr lang="fi-FI" sz="3000" dirty="0"/>
            </a:br>
            <a:r>
              <a:rPr lang="fi-FI" dirty="0"/>
              <a:t>Muistin ja aivoterveyden tukeminen ikääntyessä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8397B-FFD7-35FD-446E-5D626DD5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165006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3D1B5A-483F-0AF2-5BB1-61BBB14F9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31" y="2187353"/>
            <a:ext cx="11029519" cy="4577764"/>
          </a:xfrm>
        </p:spPr>
        <p:txBody>
          <a:bodyPr/>
          <a:lstStyle/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Aivoterveydellä tarkoitetaan </a:t>
            </a:r>
            <a:r>
              <a:rPr lang="fi-FI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aivojen hyvinvointia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jota tukevat terveelliset elämäntavat, kuten terveellinen ravinto, liikunta, päihteettömyys sekä aivojen sopiva haastaminen, mutta myös riittävästä levosta huolehtiminen ja haitallisen stressin välttäminen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Aivoterveys on hyvinvointimme ja toimintakykymme perusta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Ympäristötekijät vaikuttavat aivojen toimintaan jatkuvasti, ja aivojen muokkautuminen on elinikäinen prosessi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Koska aivot muokkautuvat koko eliniän, koskaan ei ole liian myöhäistä edistää omaa aivoterveyttään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3D31A-C706-E3F6-1A9D-8AFD4EB9B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F5F03-7270-E9CD-AF9E-8C2AA884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AIVOTERVEYS</a:t>
            </a:r>
          </a:p>
        </p:txBody>
      </p:sp>
    </p:spTree>
    <p:extLst>
      <p:ext uri="{BB962C8B-B14F-4D97-AF65-F5344CB8AC3E}">
        <p14:creationId xmlns:p14="http://schemas.microsoft.com/office/powerpoint/2010/main" val="121820079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4CCD-E349-C525-D132-483F3D5BA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Ikä ja MUISTISAIRAUDET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F8AA9-EF39-4E90-1712-25707E46B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Ikä on </a:t>
            </a:r>
            <a:r>
              <a:rPr lang="fi-FI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elämänaikaisen altistuksen kuvaaja 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 näin ollen muistisairauksien tärkein riskitekijä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Samasta syystä v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altaosa muistisairaista on iäkkäitä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Muistisairaudet </a:t>
            </a:r>
            <a:r>
              <a:rPr lang="fi-FI" sz="3200" b="0" i="0" u="sng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eivät</a:t>
            </a:r>
            <a:r>
              <a:rPr lang="fi-FI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kuulu normaaliin ikääntymiseen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fi-FI" dirty="0"/>
            </a:b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AE167-E46F-016B-FFD8-324A92DD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85099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A5871-915E-CAF8-79CC-8F5C0549E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Muistisairauksista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B4DA4-63FB-CAF6-D135-48AB6E0F2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705331"/>
            <a:ext cx="11521280" cy="4322935"/>
          </a:xfrm>
        </p:spPr>
        <p:txBody>
          <a:bodyPr/>
          <a:lstStyle/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Alzheimerin tauti on muistisairauksista yleisin (noin 70 %)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ivoverenkiertosairauden muistisairaus (15–20 %)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Lewyn kappale tauti (10–15 %)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Parkinson taudin muistisairaus (3–4 %) 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tsa-ohimolohkorappeumat, työikäisten toiseksi yleisin etenevä muistisairaus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Varsinkin iäkkäillä todetaan usein useampaan sairauteen sopivia löydöksiä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Etenevät muistisairaudet jaotellaan lievään, keskivaikeaan ja vaikeaan muistisairauden vaiheeseen</a:t>
            </a:r>
          </a:p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2DCDA-AA95-9FFC-BA2D-3331CA13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599018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63128-6305-6893-3CDB-D8D7CB756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160" y="572504"/>
            <a:ext cx="11030213" cy="1225803"/>
          </a:xfrm>
        </p:spPr>
        <p:txBody>
          <a:bodyPr/>
          <a:lstStyle/>
          <a:p>
            <a:r>
              <a:rPr lang="fi-FI" sz="4000" dirty="0"/>
              <a:t>Muistisairauksien riskitekijöitä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9C82F5-FF32-FA90-1408-0F44A2BBD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862" y="1367292"/>
            <a:ext cx="7162276" cy="4606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683F7-F982-D2F9-8CB3-C6116965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B4183-51DF-0465-DF8E-753BB306D206}"/>
              </a:ext>
            </a:extLst>
          </p:cNvPr>
          <p:cNvSpPr txBox="1"/>
          <p:nvPr/>
        </p:nvSpPr>
        <p:spPr bwMode="auto">
          <a:xfrm>
            <a:off x="8756861" y="6200001"/>
            <a:ext cx="30094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Kuva: THL, FINGER tutkimus</a:t>
            </a:r>
          </a:p>
        </p:txBody>
      </p:sp>
    </p:spTree>
    <p:extLst>
      <p:ext uri="{BB962C8B-B14F-4D97-AF65-F5344CB8AC3E}">
        <p14:creationId xmlns:p14="http://schemas.microsoft.com/office/powerpoint/2010/main" val="215183592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EC31AE-F233-45E7-AFC1-776248A8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611" y="335117"/>
            <a:ext cx="7813221" cy="432707"/>
          </a:xfrm>
        </p:spPr>
        <p:txBody>
          <a:bodyPr/>
          <a:lstStyle/>
          <a:p>
            <a:pPr>
              <a:defRPr/>
            </a:pPr>
            <a:r>
              <a:rPr lang="fi-FI" sz="3200" dirty="0"/>
              <a:t>Elämänkaarinäkökulma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AAE06E-6F87-4D80-8692-2EAB90A3DE74}"/>
              </a:ext>
            </a:extLst>
          </p:cNvPr>
          <p:cNvSpPr txBox="1"/>
          <p:nvPr/>
        </p:nvSpPr>
        <p:spPr bwMode="auto">
          <a:xfrm>
            <a:off x="7862417" y="495246"/>
            <a:ext cx="4157787" cy="55949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Ennaltaehkäisyn potentiaali 45% 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Arial"/>
            </a:endParaRPr>
          </a:p>
          <a:p>
            <a:pPr marL="0" marR="0" lvl="0" indent="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057" b="1" i="0" u="none" strike="noStrike" kern="1200" cap="none" spc="0" normalizeH="0" baseline="0" noProof="0" dirty="0">
              <a:ln>
                <a:noFill/>
              </a:ln>
              <a:solidFill>
                <a:srgbClr val="0091D0"/>
              </a:solidFill>
              <a:effectLst/>
              <a:uLnTx/>
              <a:uFillTx/>
              <a:latin typeface="Arial" panose="020B0604020202020204"/>
              <a:ea typeface="MS PGothic" panose="020B0600070205080204" pitchFamily="34" charset="-128"/>
              <a:cs typeface="+mn-cs"/>
            </a:endParaRPr>
          </a:p>
          <a:p>
            <a:pPr marL="440690" indent="-440690" defTabSz="783732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Vähäinen koulutus</a:t>
            </a: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Diabetes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Korkea </a:t>
            </a:r>
            <a:r>
              <a:rPr lang="fi-FI" sz="2050" b="1" dirty="0">
                <a:solidFill>
                  <a:schemeClr val="accent6">
                    <a:lumMod val="75000"/>
                  </a:schemeClr>
                </a:solidFill>
                <a:latin typeface="Arial" panose="020B0604020202020204"/>
                <a:ea typeface="MS PGothic"/>
              </a:rPr>
              <a:t>verenpaine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Ylipaino </a:t>
            </a:r>
            <a:endParaRPr lang="fi-FI" sz="2050" b="1" dirty="0">
              <a:solidFill>
                <a:schemeClr val="accent6">
                  <a:lumMod val="75000"/>
                </a:schemeClr>
              </a:solidFill>
              <a:latin typeface="Arial" panose="020B0604020202020204"/>
              <a:ea typeface="MS PGothic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Vähäinen liikunta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Masennus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Tupakointi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Heikentynyt kuulo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Runsas alkoholin käyttö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Pään vammat</a:t>
            </a: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LDL kolesteroli keski-iässä</a:t>
            </a: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rgbClr val="0091D0"/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Sosiaalinen eristäytyminen</a:t>
            </a:r>
            <a:endParaRPr kumimoji="0" lang="fi-FI" sz="2050" b="1" i="0" u="none" strike="noStrike" kern="1200" cap="none" spc="0" normalizeH="0" baseline="0" noProof="0" dirty="0">
              <a:ln>
                <a:noFill/>
              </a:ln>
              <a:solidFill>
                <a:srgbClr val="0091D0"/>
              </a:solidFill>
              <a:effectLst/>
              <a:uLnTx/>
              <a:uFillTx/>
              <a:latin typeface="Arial" panose="020B0604020202020204"/>
              <a:ea typeface="MS PGothic"/>
              <a:cs typeface="Arial"/>
            </a:endParaRP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rgbClr val="0091D0"/>
                </a:solidFill>
                <a:effectLst/>
                <a:uLnTx/>
                <a:uFillTx/>
                <a:latin typeface="Arial" panose="020B0604020202020204"/>
                <a:ea typeface="MS PGothic"/>
                <a:cs typeface="+mn-cs"/>
              </a:rPr>
              <a:t>Ilmansaasteet</a:t>
            </a:r>
          </a:p>
          <a:p>
            <a:pPr marL="440690" marR="0" lvl="0" indent="-440690" algn="l" defTabSz="7837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2050" b="1" i="0" u="none" strike="noStrike" kern="1200" cap="none" spc="0" normalizeH="0" baseline="0" noProof="0" dirty="0">
                <a:ln>
                  <a:noFill/>
                </a:ln>
                <a:solidFill>
                  <a:srgbClr val="0091D0"/>
                </a:solidFill>
                <a:effectLst/>
                <a:uLnTx/>
                <a:uFillTx/>
                <a:latin typeface="Arial" panose="020B0604020202020204"/>
                <a:ea typeface="MS PGothic"/>
                <a:cs typeface="Arial"/>
              </a:rPr>
              <a:t>Heikkonäköisyys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27F28-A72C-CD13-1936-C48E6C2A4BFE}"/>
              </a:ext>
            </a:extLst>
          </p:cNvPr>
          <p:cNvSpPr txBox="1"/>
          <p:nvPr/>
        </p:nvSpPr>
        <p:spPr bwMode="auto">
          <a:xfrm>
            <a:off x="2317173" y="6211669"/>
            <a:ext cx="99357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Dementia prevention, intervention, and care: 2024 report of the Lancet standing Commission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Livingston, Gill et al.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6EE3-46B6-93EC-98CC-040D81C9B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50" y="3649133"/>
            <a:ext cx="11006051" cy="2334359"/>
          </a:xfrm>
        </p:spPr>
        <p:txBody>
          <a:bodyPr/>
          <a:lstStyle/>
          <a:p>
            <a:b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Mitä tutkimusnäyttöä on muistisairauksien ennaltaehkäisystä?</a:t>
            </a:r>
            <a:b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60EBF-37C3-27C5-24B0-298BAFD54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</a:p>
        </p:txBody>
      </p:sp>
    </p:spTree>
    <p:extLst>
      <p:ext uri="{BB962C8B-B14F-4D97-AF65-F5344CB8AC3E}">
        <p14:creationId xmlns:p14="http://schemas.microsoft.com/office/powerpoint/2010/main" val="175833836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A3D451-B56D-05FA-2DBA-62AF6744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0" y="1832330"/>
            <a:ext cx="11029519" cy="4492269"/>
          </a:xfrm>
        </p:spPr>
        <p:txBody>
          <a:bodyPr/>
          <a:lstStyle/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Koulutustason lisääminen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Koko väestön verenpainetason pienentäminen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Sosiaalisen, kognitiivisen ja fyysisen aktiivisuuden lisääminen koko elämänkaaren aikana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Kuulonaleneman estoon tähtäävät toimenpiteet koko elämänkaaren aikana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Vakavien päävammojen esto työssä, liikenteessä ja vapaa-ajalla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Ilmansaasteille altistumisen vähentäminen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Tupakoinnin vähentäminen</a:t>
            </a:r>
          </a:p>
          <a:p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355D51-38B6-D7A8-DB64-5D9226C1B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711" y="605239"/>
            <a:ext cx="9722048" cy="970405"/>
          </a:xfrm>
        </p:spPr>
        <p:txBody>
          <a:bodyPr/>
          <a:lstStyle/>
          <a:p>
            <a:r>
              <a:rPr lang="fi-FI" dirty="0" err="1"/>
              <a:t>VÄESTÖtasoN</a:t>
            </a:r>
            <a:r>
              <a:rPr lang="fi-FI" dirty="0"/>
              <a:t> näyttöä- yhteiskunnalliset pyrkimykset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B19847-2DA4-13EB-439D-EA118E58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8A960-5DFD-6AF4-27F8-805D564D39C2}"/>
              </a:ext>
            </a:extLst>
          </p:cNvPr>
          <p:cNvSpPr txBox="1"/>
          <p:nvPr/>
        </p:nvSpPr>
        <p:spPr bwMode="auto">
          <a:xfrm>
            <a:off x="6451600" y="6442785"/>
            <a:ext cx="40010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Muistisairauksien Käypä Hoito suositus</a:t>
            </a:r>
          </a:p>
        </p:txBody>
      </p:sp>
    </p:spTree>
    <p:extLst>
      <p:ext uri="{BB962C8B-B14F-4D97-AF65-F5344CB8AC3E}">
        <p14:creationId xmlns:p14="http://schemas.microsoft.com/office/powerpoint/2010/main" val="409478467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1A15D-256D-0612-A6AD-BF231368C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40" y="1795966"/>
            <a:ext cx="11029519" cy="4579433"/>
          </a:xfrm>
        </p:spPr>
        <p:txBody>
          <a:bodyPr/>
          <a:lstStyle/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Verenpainetaudin hoito, systolisen paineen tavoitteena &lt; 130 mmHg keski-iässä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Kuulosuojainten käyttö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Alkoholinkäytön vähentäminen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Päävamman esto riskitilanteissa (liikenne, urheilu, työtapaturmat)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Tupakoinnin lopettaminen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Lihavuuden ja siihen liittyvän diabeteksen esto terveillä ravitsemustottumuksilla ja fyysisellä aktiivisuudella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Fyysisen aktiivisuuden ylläpito</a:t>
            </a:r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1A066-9C51-83C0-4897-E6BDACC9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4D63C6-0497-1AC7-2EA9-B5C8B7C6B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778" y="616144"/>
            <a:ext cx="9722048" cy="970405"/>
          </a:xfrm>
        </p:spPr>
        <p:txBody>
          <a:bodyPr/>
          <a:lstStyle/>
          <a:p>
            <a:r>
              <a:rPr lang="fi-FI" dirty="0" err="1"/>
              <a:t>YksilötasoN</a:t>
            </a:r>
            <a:r>
              <a:rPr lang="fi-FI" dirty="0"/>
              <a:t> näyttöä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32FB6-1DE0-BBE0-CDC6-26219FA36B84}"/>
              </a:ext>
            </a:extLst>
          </p:cNvPr>
          <p:cNvSpPr txBox="1"/>
          <p:nvPr/>
        </p:nvSpPr>
        <p:spPr bwMode="auto">
          <a:xfrm>
            <a:off x="5943599" y="6292451"/>
            <a:ext cx="4453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Muistisairauksien Käypä Hoito suositus</a:t>
            </a:r>
          </a:p>
        </p:txBody>
      </p:sp>
    </p:spTree>
    <p:extLst>
      <p:ext uri="{BB962C8B-B14F-4D97-AF65-F5344CB8AC3E}">
        <p14:creationId xmlns:p14="http://schemas.microsoft.com/office/powerpoint/2010/main" val="158477817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CB2B4B-9F2B-B856-C87B-B6DE0F8A1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481" y="2184545"/>
            <a:ext cx="11029519" cy="3888432"/>
          </a:xfrm>
        </p:spPr>
        <p:txBody>
          <a:bodyPr/>
          <a:lstStyle/>
          <a:p>
            <a:r>
              <a:rPr lang="fi-FI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Yksilöiden kohdalla m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uistisairauksien </a:t>
            </a:r>
            <a:r>
              <a:rPr lang="fi-FI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kuten 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Alzheimerin taudin, otsalohkodementian</a:t>
            </a:r>
            <a:r>
              <a:rPr lang="fi-FI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Lewyn kappale -taudin syy on geneettisiä syitä lukuun ottamatta edelleen tuntematon</a:t>
            </a:r>
          </a:p>
          <a:p>
            <a:r>
              <a:rPr lang="fi-FI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Vaikka tekisi kaiken suosituksien mukaan, voi silti sairastua muistisairauteen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Terveellisten elämäntapojen noudattaminen ja aivojen terveydestä huolehtiminen läpi elämän on parasta muistisairauksien ehkäisyä</a:t>
            </a:r>
            <a:endParaRPr lang="fi-FI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i-FI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hkäisykeinojen käytön arvioidaan siirtävän sairastumista myöhempään ikään</a:t>
            </a:r>
            <a:endParaRPr lang="fi-FI" sz="2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2A3FE-9141-8732-265D-714CC2B4A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55D70-DC2D-7FFC-900C-A7CC64A29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14" b="30180"/>
          <a:stretch/>
        </p:blipFill>
        <p:spPr>
          <a:xfrm>
            <a:off x="7985760" y="0"/>
            <a:ext cx="4206240" cy="21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2454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2978150" y="4107021"/>
            <a:ext cx="3435350" cy="1026319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800">
              <a:defRPr/>
            </a:pPr>
            <a:endParaRPr lang="fi-FI" sz="1350" dirty="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8914" name="Text Box 9"/>
          <p:cNvSpPr txBox="1">
            <a:spLocks noChangeArrowheads="1"/>
          </p:cNvSpPr>
          <p:nvPr/>
        </p:nvSpPr>
        <p:spPr bwMode="auto">
          <a:xfrm rot="-5400000">
            <a:off x="1390404" y="4422740"/>
            <a:ext cx="1495918" cy="31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425" b="1" dirty="0" err="1">
                <a:solidFill>
                  <a:srgbClr val="303030"/>
                </a:solidFill>
              </a:rPr>
              <a:t>Randomization</a:t>
            </a:r>
            <a:endParaRPr lang="fi-FI" altLang="fi-FI" sz="1425" b="1" dirty="0">
              <a:solidFill>
                <a:srgbClr val="303030"/>
              </a:solidFill>
            </a:endParaRPr>
          </a:p>
        </p:txBody>
      </p:sp>
      <p:sp>
        <p:nvSpPr>
          <p:cNvPr id="38915" name="Rectangle 10"/>
          <p:cNvSpPr>
            <a:spLocks noChangeArrowheads="1"/>
          </p:cNvSpPr>
          <p:nvPr/>
        </p:nvSpPr>
        <p:spPr bwMode="auto">
          <a:xfrm>
            <a:off x="2820988" y="1174123"/>
            <a:ext cx="5460006" cy="27238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 anchor="ctr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425" b="1" dirty="0">
                <a:solidFill>
                  <a:srgbClr val="303030"/>
                </a:solidFill>
              </a:rPr>
              <a:t>INTENSIVE INTERVENTION</a:t>
            </a: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fi-FI" altLang="fi-FI" sz="1425" b="1" dirty="0">
              <a:solidFill>
                <a:srgbClr val="303030"/>
              </a:solidFill>
            </a:endParaRPr>
          </a:p>
        </p:txBody>
      </p:sp>
      <p:sp>
        <p:nvSpPr>
          <p:cNvPr id="38916" name="Rectangle 11"/>
          <p:cNvSpPr>
            <a:spLocks noChangeArrowheads="1"/>
          </p:cNvSpPr>
          <p:nvPr/>
        </p:nvSpPr>
        <p:spPr bwMode="auto">
          <a:xfrm>
            <a:off x="2820989" y="5420572"/>
            <a:ext cx="7099300" cy="276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 anchor="ctr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200" b="1" dirty="0" err="1">
                <a:solidFill>
                  <a:srgbClr val="303030"/>
                </a:solidFill>
              </a:rPr>
              <a:t>Regular</a:t>
            </a:r>
            <a:r>
              <a:rPr lang="fi-FI" altLang="fi-FI" sz="1200" b="1" dirty="0">
                <a:solidFill>
                  <a:srgbClr val="303030"/>
                </a:solidFill>
              </a:rPr>
              <a:t> </a:t>
            </a:r>
            <a:r>
              <a:rPr lang="fi-FI" altLang="fi-FI" sz="1200" b="1" dirty="0" err="1">
                <a:solidFill>
                  <a:srgbClr val="303030"/>
                </a:solidFill>
              </a:rPr>
              <a:t>health</a:t>
            </a:r>
            <a:r>
              <a:rPr lang="fi-FI" altLang="fi-FI" sz="1200" b="1" dirty="0">
                <a:solidFill>
                  <a:srgbClr val="303030"/>
                </a:solidFill>
              </a:rPr>
              <a:t> </a:t>
            </a:r>
            <a:r>
              <a:rPr lang="fi-FI" altLang="fi-FI" sz="1200" b="1" dirty="0" err="1">
                <a:solidFill>
                  <a:srgbClr val="303030"/>
                </a:solidFill>
              </a:rPr>
              <a:t>advice</a:t>
            </a:r>
            <a:endParaRPr lang="fi-FI" altLang="fi-FI" sz="1200" b="1" dirty="0">
              <a:solidFill>
                <a:srgbClr val="303030"/>
              </a:solidFill>
            </a:endParaRPr>
          </a:p>
        </p:txBody>
      </p:sp>
      <p:sp>
        <p:nvSpPr>
          <p:cNvPr id="38917" name="Line 12"/>
          <p:cNvSpPr>
            <a:spLocks noChangeShapeType="1"/>
          </p:cNvSpPr>
          <p:nvPr/>
        </p:nvSpPr>
        <p:spPr bwMode="auto">
          <a:xfrm>
            <a:off x="2243138" y="4577954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18" name="Line 13"/>
          <p:cNvSpPr>
            <a:spLocks noChangeShapeType="1"/>
          </p:cNvSpPr>
          <p:nvPr/>
        </p:nvSpPr>
        <p:spPr bwMode="auto">
          <a:xfrm>
            <a:off x="2566988" y="3669508"/>
            <a:ext cx="0" cy="18597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19" name="Line 22"/>
          <p:cNvSpPr>
            <a:spLocks noChangeShapeType="1"/>
          </p:cNvSpPr>
          <p:nvPr/>
        </p:nvSpPr>
        <p:spPr bwMode="auto">
          <a:xfrm flipV="1">
            <a:off x="4497648" y="4897932"/>
            <a:ext cx="0" cy="1785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21" name="Text Box 37"/>
          <p:cNvSpPr txBox="1">
            <a:spLocks noChangeArrowheads="1"/>
          </p:cNvSpPr>
          <p:nvPr/>
        </p:nvSpPr>
        <p:spPr bwMode="auto">
          <a:xfrm>
            <a:off x="4333079" y="4522736"/>
            <a:ext cx="354580" cy="2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200" b="1" dirty="0">
                <a:solidFill>
                  <a:srgbClr val="303030"/>
                </a:solidFill>
              </a:rPr>
              <a:t>1y</a:t>
            </a:r>
          </a:p>
        </p:txBody>
      </p:sp>
      <p:sp>
        <p:nvSpPr>
          <p:cNvPr id="38923" name="Text Box 39"/>
          <p:cNvSpPr txBox="1">
            <a:spLocks noChangeArrowheads="1"/>
          </p:cNvSpPr>
          <p:nvPr/>
        </p:nvSpPr>
        <p:spPr bwMode="auto">
          <a:xfrm>
            <a:off x="5568848" y="4552992"/>
            <a:ext cx="397862" cy="2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200" b="1" dirty="0">
                <a:solidFill>
                  <a:srgbClr val="303030"/>
                </a:solidFill>
              </a:rPr>
              <a:t>2 y</a:t>
            </a:r>
          </a:p>
        </p:txBody>
      </p:sp>
      <p:sp>
        <p:nvSpPr>
          <p:cNvPr id="38926" name="Text Box 42"/>
          <p:cNvSpPr txBox="1">
            <a:spLocks noChangeArrowheads="1"/>
          </p:cNvSpPr>
          <p:nvPr/>
        </p:nvSpPr>
        <p:spPr bwMode="auto">
          <a:xfrm>
            <a:off x="6904384" y="4537494"/>
            <a:ext cx="397862" cy="2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200" b="1" dirty="0">
                <a:solidFill>
                  <a:srgbClr val="303030"/>
                </a:solidFill>
              </a:rPr>
              <a:t>5 y</a:t>
            </a:r>
          </a:p>
        </p:txBody>
      </p:sp>
      <p:sp>
        <p:nvSpPr>
          <p:cNvPr id="38929" name="Rectangle 45"/>
          <p:cNvSpPr>
            <a:spLocks noChangeArrowheads="1"/>
          </p:cNvSpPr>
          <p:nvPr/>
        </p:nvSpPr>
        <p:spPr bwMode="auto">
          <a:xfrm>
            <a:off x="2978154" y="1546927"/>
            <a:ext cx="2915241" cy="333212"/>
          </a:xfrm>
          <a:prstGeom prst="rect">
            <a:avLst/>
          </a:prstGeom>
          <a:solidFill>
            <a:srgbClr val="7BC143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5997" tIns="45719" rIns="125997" bIns="45719" anchor="ctr"/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125" b="1" dirty="0" err="1">
                <a:solidFill>
                  <a:srgbClr val="303030"/>
                </a:solidFill>
              </a:rPr>
              <a:t>Diet</a:t>
            </a:r>
            <a:endParaRPr lang="fi-FI" altLang="fi-FI" sz="900" b="1" dirty="0">
              <a:solidFill>
                <a:srgbClr val="303030"/>
              </a:solidFill>
            </a:endParaRPr>
          </a:p>
        </p:txBody>
      </p:sp>
      <p:sp>
        <p:nvSpPr>
          <p:cNvPr id="38930" name="Rectangle 46"/>
          <p:cNvSpPr>
            <a:spLocks noChangeArrowheads="1"/>
          </p:cNvSpPr>
          <p:nvPr/>
        </p:nvSpPr>
        <p:spPr bwMode="auto">
          <a:xfrm>
            <a:off x="2969274" y="2645416"/>
            <a:ext cx="2915241" cy="438580"/>
          </a:xfrm>
          <a:prstGeom prst="rect">
            <a:avLst/>
          </a:prstGeom>
          <a:solidFill>
            <a:srgbClr val="5191CD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 anchor="ctr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125" b="1" dirty="0" err="1">
                <a:solidFill>
                  <a:srgbClr val="303030"/>
                </a:solidFill>
              </a:rPr>
              <a:t>Cognitive</a:t>
            </a:r>
            <a:r>
              <a:rPr lang="fi-FI" altLang="fi-FI" sz="1125" b="1" dirty="0">
                <a:solidFill>
                  <a:srgbClr val="303030"/>
                </a:solidFill>
              </a:rPr>
              <a:t> </a:t>
            </a:r>
            <a:r>
              <a:rPr lang="fi-FI" altLang="fi-FI" sz="1125" b="1" dirty="0" err="1">
                <a:solidFill>
                  <a:srgbClr val="303030"/>
                </a:solidFill>
              </a:rPr>
              <a:t>training</a:t>
            </a:r>
            <a:r>
              <a:rPr lang="fi-FI" altLang="fi-FI" sz="1125" b="1" dirty="0">
                <a:solidFill>
                  <a:srgbClr val="303030"/>
                </a:solidFill>
              </a:rPr>
              <a:t> and </a:t>
            </a:r>
            <a:r>
              <a:rPr lang="fi-FI" altLang="fi-FI" sz="1125" b="1" dirty="0" err="1">
                <a:solidFill>
                  <a:srgbClr val="303030"/>
                </a:solidFill>
              </a:rPr>
              <a:t>social</a:t>
            </a:r>
            <a:r>
              <a:rPr lang="fi-FI" altLang="fi-FI" sz="1125" b="1" dirty="0">
                <a:solidFill>
                  <a:srgbClr val="303030"/>
                </a:solidFill>
              </a:rPr>
              <a:t> </a:t>
            </a:r>
            <a:r>
              <a:rPr lang="fi-FI" altLang="fi-FI" sz="1125" b="1" dirty="0" err="1">
                <a:solidFill>
                  <a:srgbClr val="303030"/>
                </a:solidFill>
              </a:rPr>
              <a:t>stimulation</a:t>
            </a:r>
            <a:r>
              <a:rPr lang="fi-FI" altLang="fi-FI" sz="1125" b="1" dirty="0">
                <a:solidFill>
                  <a:srgbClr val="303030"/>
                </a:solidFill>
              </a:rPr>
              <a:t> </a:t>
            </a:r>
            <a:endParaRPr lang="fi-FI" altLang="fi-FI" sz="900" b="1" dirty="0">
              <a:solidFill>
                <a:srgbClr val="303030"/>
              </a:solidFill>
            </a:endParaRPr>
          </a:p>
        </p:txBody>
      </p:sp>
      <p:sp>
        <p:nvSpPr>
          <p:cNvPr id="38931" name="Rectangle 47"/>
          <p:cNvSpPr>
            <a:spLocks noChangeArrowheads="1"/>
          </p:cNvSpPr>
          <p:nvPr/>
        </p:nvSpPr>
        <p:spPr bwMode="auto">
          <a:xfrm>
            <a:off x="2978154" y="2103873"/>
            <a:ext cx="2915241" cy="265455"/>
          </a:xfrm>
          <a:prstGeom prst="rect">
            <a:avLst/>
          </a:prstGeom>
          <a:solidFill>
            <a:srgbClr val="6BC9C7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 anchor="ctr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125" b="1" dirty="0" err="1">
                <a:solidFill>
                  <a:srgbClr val="303030"/>
                </a:solidFill>
              </a:rPr>
              <a:t>Physical</a:t>
            </a:r>
            <a:r>
              <a:rPr lang="fi-FI" altLang="fi-FI" sz="1125" b="1" dirty="0">
                <a:solidFill>
                  <a:srgbClr val="303030"/>
                </a:solidFill>
              </a:rPr>
              <a:t> </a:t>
            </a:r>
            <a:r>
              <a:rPr lang="fi-FI" altLang="fi-FI" sz="1125" b="1" dirty="0" err="1">
                <a:solidFill>
                  <a:srgbClr val="303030"/>
                </a:solidFill>
              </a:rPr>
              <a:t>activity</a:t>
            </a:r>
            <a:endParaRPr lang="fi-FI" altLang="fi-FI" sz="900" b="1" dirty="0">
              <a:solidFill>
                <a:srgbClr val="303030"/>
              </a:solidFill>
            </a:endParaRPr>
          </a:p>
        </p:txBody>
      </p:sp>
      <p:sp>
        <p:nvSpPr>
          <p:cNvPr id="38932" name="Text Box 50"/>
          <p:cNvSpPr txBox="1">
            <a:spLocks noChangeArrowheads="1"/>
          </p:cNvSpPr>
          <p:nvPr/>
        </p:nvSpPr>
        <p:spPr bwMode="auto">
          <a:xfrm>
            <a:off x="2985901" y="3203047"/>
            <a:ext cx="2898612" cy="265455"/>
          </a:xfrm>
          <a:prstGeom prst="rect">
            <a:avLst/>
          </a:prstGeom>
          <a:solidFill>
            <a:srgbClr val="B19ACA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125" b="1" dirty="0" err="1">
                <a:solidFill>
                  <a:srgbClr val="303030"/>
                </a:solidFill>
              </a:rPr>
              <a:t>Vascular</a:t>
            </a:r>
            <a:r>
              <a:rPr lang="fi-FI" altLang="fi-FI" sz="1125" b="1" dirty="0">
                <a:solidFill>
                  <a:srgbClr val="303030"/>
                </a:solidFill>
              </a:rPr>
              <a:t> </a:t>
            </a:r>
            <a:r>
              <a:rPr lang="fi-FI" altLang="fi-FI" sz="1125" b="1" dirty="0" err="1">
                <a:solidFill>
                  <a:srgbClr val="303030"/>
                </a:solidFill>
              </a:rPr>
              <a:t>risk</a:t>
            </a:r>
            <a:r>
              <a:rPr lang="fi-FI" altLang="fi-FI" sz="1125" b="1" dirty="0">
                <a:solidFill>
                  <a:srgbClr val="303030"/>
                </a:solidFill>
              </a:rPr>
              <a:t> management</a:t>
            </a:r>
            <a:endParaRPr lang="fi-FI" altLang="fi-FI" sz="900" b="1" dirty="0">
              <a:solidFill>
                <a:srgbClr val="303030"/>
              </a:solidFill>
            </a:endParaRPr>
          </a:p>
        </p:txBody>
      </p:sp>
      <p:sp>
        <p:nvSpPr>
          <p:cNvPr id="38933" name="Text Box 55"/>
          <p:cNvSpPr txBox="1">
            <a:spLocks noChangeArrowheads="1"/>
          </p:cNvSpPr>
          <p:nvPr/>
        </p:nvSpPr>
        <p:spPr bwMode="auto">
          <a:xfrm>
            <a:off x="3042836" y="3950495"/>
            <a:ext cx="2850559" cy="242372"/>
          </a:xfrm>
          <a:prstGeom prst="rect">
            <a:avLst/>
          </a:prstGeom>
          <a:solidFill>
            <a:srgbClr val="807F83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>
                <a:solidFill>
                  <a:srgbClr val="303030"/>
                </a:solidFill>
              </a:rPr>
              <a:t>Trial </a:t>
            </a:r>
            <a:r>
              <a:rPr lang="fi-FI" altLang="fi-FI" sz="975" b="1" dirty="0" err="1">
                <a:solidFill>
                  <a:srgbClr val="303030"/>
                </a:solidFill>
              </a:rPr>
              <a:t>visits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sp>
        <p:nvSpPr>
          <p:cNvPr id="38934" name="Line 56"/>
          <p:cNvSpPr>
            <a:spLocks noChangeShapeType="1"/>
          </p:cNvSpPr>
          <p:nvPr/>
        </p:nvSpPr>
        <p:spPr bwMode="auto">
          <a:xfrm flipV="1">
            <a:off x="4513591" y="4195526"/>
            <a:ext cx="0" cy="1634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36" name="Line 58"/>
          <p:cNvSpPr>
            <a:spLocks noChangeShapeType="1"/>
          </p:cNvSpPr>
          <p:nvPr/>
        </p:nvSpPr>
        <p:spPr bwMode="auto">
          <a:xfrm flipV="1">
            <a:off x="5762228" y="4202403"/>
            <a:ext cx="0" cy="163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38" name="Line 60"/>
          <p:cNvSpPr>
            <a:spLocks noChangeShapeType="1"/>
          </p:cNvSpPr>
          <p:nvPr/>
        </p:nvSpPr>
        <p:spPr bwMode="auto">
          <a:xfrm flipV="1">
            <a:off x="7754599" y="4195842"/>
            <a:ext cx="0" cy="163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39" name="Line 61"/>
          <p:cNvSpPr>
            <a:spLocks noChangeShapeType="1"/>
          </p:cNvSpPr>
          <p:nvPr/>
        </p:nvSpPr>
        <p:spPr bwMode="auto">
          <a:xfrm flipV="1">
            <a:off x="5734407" y="4897932"/>
            <a:ext cx="0" cy="163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41" name="Line 63"/>
          <p:cNvSpPr>
            <a:spLocks noChangeShapeType="1"/>
          </p:cNvSpPr>
          <p:nvPr/>
        </p:nvSpPr>
        <p:spPr bwMode="auto">
          <a:xfrm flipV="1">
            <a:off x="7776259" y="4902491"/>
            <a:ext cx="0" cy="163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38943" name="Text Box 43"/>
          <p:cNvSpPr txBox="1">
            <a:spLocks noChangeArrowheads="1"/>
          </p:cNvSpPr>
          <p:nvPr/>
        </p:nvSpPr>
        <p:spPr bwMode="auto">
          <a:xfrm>
            <a:off x="9562994" y="4554183"/>
            <a:ext cx="474357" cy="2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200" b="1" dirty="0">
                <a:solidFill>
                  <a:srgbClr val="303030"/>
                </a:solidFill>
              </a:rPr>
              <a:t>11 y</a:t>
            </a:r>
          </a:p>
        </p:txBody>
      </p:sp>
      <p:sp>
        <p:nvSpPr>
          <p:cNvPr id="38944" name="Text Box 59"/>
          <p:cNvSpPr txBox="1">
            <a:spLocks noChangeArrowheads="1"/>
          </p:cNvSpPr>
          <p:nvPr/>
        </p:nvSpPr>
        <p:spPr bwMode="auto">
          <a:xfrm>
            <a:off x="9562993" y="3949304"/>
            <a:ext cx="903530" cy="242372"/>
          </a:xfrm>
          <a:prstGeom prst="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>
            <a:noFill/>
          </a:ln>
          <a:effectLst/>
        </p:spPr>
        <p:txBody>
          <a:bodyPr wrap="squar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 err="1">
                <a:solidFill>
                  <a:srgbClr val="303030"/>
                </a:solidFill>
              </a:rPr>
              <a:t>Follow-up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sp>
        <p:nvSpPr>
          <p:cNvPr id="38949" name="Line 12"/>
          <p:cNvSpPr>
            <a:spLocks noChangeShapeType="1"/>
          </p:cNvSpPr>
          <p:nvPr/>
        </p:nvSpPr>
        <p:spPr bwMode="auto">
          <a:xfrm>
            <a:off x="2566916" y="5527171"/>
            <a:ext cx="236537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82" name="Right Arrow 81"/>
          <p:cNvSpPr/>
          <p:nvPr/>
        </p:nvSpPr>
        <p:spPr>
          <a:xfrm>
            <a:off x="6618349" y="4117531"/>
            <a:ext cx="3733800" cy="1026319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685800">
              <a:defRPr/>
            </a:pPr>
            <a:endParaRPr lang="fi-FI" sz="1350">
              <a:solidFill>
                <a:srgbClr val="FFFFFF"/>
              </a:solidFill>
              <a:latin typeface="Source Sans Pro"/>
            </a:endParaRPr>
          </a:p>
        </p:txBody>
      </p:sp>
      <p:sp>
        <p:nvSpPr>
          <p:cNvPr id="38953" name="Line 12"/>
          <p:cNvSpPr>
            <a:spLocks noChangeShapeType="1"/>
          </p:cNvSpPr>
          <p:nvPr/>
        </p:nvSpPr>
        <p:spPr bwMode="auto">
          <a:xfrm>
            <a:off x="2566990" y="3674380"/>
            <a:ext cx="224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575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44" name="Text Box 59"/>
          <p:cNvSpPr txBox="1">
            <a:spLocks noChangeArrowheads="1"/>
          </p:cNvSpPr>
          <p:nvPr/>
        </p:nvSpPr>
        <p:spPr bwMode="auto">
          <a:xfrm>
            <a:off x="6720856" y="3954473"/>
            <a:ext cx="1393160" cy="242372"/>
          </a:xfrm>
          <a:prstGeom prst="rect">
            <a:avLst/>
          </a:prstGeom>
          <a:solidFill>
            <a:srgbClr val="807F83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 err="1">
                <a:solidFill>
                  <a:srgbClr val="303030"/>
                </a:solidFill>
              </a:rPr>
              <a:t>Follow-up</a:t>
            </a:r>
            <a:r>
              <a:rPr lang="fi-FI" altLang="fi-FI" sz="975" b="1" dirty="0">
                <a:solidFill>
                  <a:srgbClr val="303030"/>
                </a:solidFill>
              </a:rPr>
              <a:t> </a:t>
            </a:r>
            <a:r>
              <a:rPr lang="fi-FI" altLang="fi-FI" sz="975" b="1" dirty="0" err="1">
                <a:solidFill>
                  <a:srgbClr val="303030"/>
                </a:solidFill>
              </a:rPr>
              <a:t>visits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sp>
        <p:nvSpPr>
          <p:cNvPr id="45" name="Line 60"/>
          <p:cNvSpPr>
            <a:spLocks noChangeShapeType="1"/>
          </p:cNvSpPr>
          <p:nvPr/>
        </p:nvSpPr>
        <p:spPr bwMode="auto">
          <a:xfrm flipV="1">
            <a:off x="7111141" y="4199822"/>
            <a:ext cx="0" cy="165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46" name="Line 63"/>
          <p:cNvSpPr>
            <a:spLocks noChangeShapeType="1"/>
          </p:cNvSpPr>
          <p:nvPr/>
        </p:nvSpPr>
        <p:spPr bwMode="auto">
          <a:xfrm flipV="1">
            <a:off x="7086307" y="4898678"/>
            <a:ext cx="0" cy="163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8" tIns="45719" rIns="91438" bIns="45719"/>
          <a:lstStyle/>
          <a:p>
            <a:pPr defTabSz="685800">
              <a:defRPr/>
            </a:pPr>
            <a:endParaRPr lang="fi-FI" sz="1350">
              <a:solidFill>
                <a:srgbClr val="303030"/>
              </a:solidFill>
              <a:latin typeface="Source Sans Pro"/>
            </a:endParaRPr>
          </a:p>
        </p:txBody>
      </p:sp>
      <p:sp>
        <p:nvSpPr>
          <p:cNvPr id="48" name="Text Box 59"/>
          <p:cNvSpPr txBox="1">
            <a:spLocks noChangeArrowheads="1"/>
          </p:cNvSpPr>
          <p:nvPr/>
        </p:nvSpPr>
        <p:spPr bwMode="auto">
          <a:xfrm>
            <a:off x="8280995" y="5080667"/>
            <a:ext cx="1016621" cy="242372"/>
          </a:xfrm>
          <a:prstGeom prst="rect">
            <a:avLst/>
          </a:prstGeom>
          <a:solidFill>
            <a:srgbClr val="E20077">
              <a:alpha val="25098"/>
            </a:srgbClr>
          </a:solidFill>
          <a:ln>
            <a:noFill/>
          </a:ln>
          <a:effectLst/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>
                <a:solidFill>
                  <a:srgbClr val="303030"/>
                </a:solidFill>
              </a:rPr>
              <a:t>COVID </a:t>
            </a:r>
            <a:r>
              <a:rPr lang="fi-FI" altLang="fi-FI" sz="975" b="1" dirty="0" err="1">
                <a:solidFill>
                  <a:srgbClr val="303030"/>
                </a:solidFill>
              </a:rPr>
              <a:t>survey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sp>
        <p:nvSpPr>
          <p:cNvPr id="49" name="Text Box 59"/>
          <p:cNvSpPr txBox="1">
            <a:spLocks noChangeArrowheads="1"/>
          </p:cNvSpPr>
          <p:nvPr/>
        </p:nvSpPr>
        <p:spPr bwMode="auto">
          <a:xfrm>
            <a:off x="6751863" y="5070338"/>
            <a:ext cx="1362155" cy="242372"/>
          </a:xfrm>
          <a:prstGeom prst="rect">
            <a:avLst/>
          </a:prstGeom>
          <a:solidFill>
            <a:srgbClr val="807F83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 err="1">
                <a:solidFill>
                  <a:srgbClr val="303030"/>
                </a:solidFill>
              </a:rPr>
              <a:t>Follow-up</a:t>
            </a:r>
            <a:r>
              <a:rPr lang="fi-FI" altLang="fi-FI" sz="975" b="1" dirty="0">
                <a:solidFill>
                  <a:srgbClr val="303030"/>
                </a:solidFill>
              </a:rPr>
              <a:t> </a:t>
            </a:r>
            <a:r>
              <a:rPr lang="fi-FI" altLang="fi-FI" sz="975" b="1" dirty="0" err="1">
                <a:solidFill>
                  <a:srgbClr val="303030"/>
                </a:solidFill>
              </a:rPr>
              <a:t>visits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sp>
        <p:nvSpPr>
          <p:cNvPr id="50" name="Text Box 43"/>
          <p:cNvSpPr txBox="1">
            <a:spLocks noChangeArrowheads="1"/>
          </p:cNvSpPr>
          <p:nvPr/>
        </p:nvSpPr>
        <p:spPr bwMode="auto">
          <a:xfrm>
            <a:off x="7615414" y="4543854"/>
            <a:ext cx="397862" cy="2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200" b="1" dirty="0">
                <a:solidFill>
                  <a:srgbClr val="303030"/>
                </a:solidFill>
              </a:rPr>
              <a:t>7 y</a:t>
            </a:r>
          </a:p>
        </p:txBody>
      </p:sp>
      <p:sp>
        <p:nvSpPr>
          <p:cNvPr id="51" name="Text Box 59"/>
          <p:cNvSpPr txBox="1">
            <a:spLocks noChangeArrowheads="1"/>
          </p:cNvSpPr>
          <p:nvPr/>
        </p:nvSpPr>
        <p:spPr bwMode="auto">
          <a:xfrm>
            <a:off x="8286164" y="3931235"/>
            <a:ext cx="1016621" cy="242372"/>
          </a:xfrm>
          <a:prstGeom prst="rect">
            <a:avLst/>
          </a:prstGeom>
          <a:solidFill>
            <a:srgbClr val="E20077">
              <a:alpha val="25098"/>
            </a:srgbClr>
          </a:solidFill>
          <a:ln>
            <a:noFill/>
          </a:ln>
          <a:effectLst/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>
                <a:solidFill>
                  <a:srgbClr val="303030"/>
                </a:solidFill>
              </a:rPr>
              <a:t>COVID </a:t>
            </a:r>
            <a:r>
              <a:rPr lang="fi-FI" altLang="fi-FI" sz="975" b="1" dirty="0" err="1">
                <a:solidFill>
                  <a:srgbClr val="303030"/>
                </a:solidFill>
              </a:rPr>
              <a:t>survey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sp>
        <p:nvSpPr>
          <p:cNvPr id="52" name="Text Box 43"/>
          <p:cNvSpPr txBox="1">
            <a:spLocks noChangeArrowheads="1"/>
          </p:cNvSpPr>
          <p:nvPr/>
        </p:nvSpPr>
        <p:spPr bwMode="auto">
          <a:xfrm>
            <a:off x="8591787" y="4536105"/>
            <a:ext cx="482820" cy="2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1200" b="1" dirty="0">
                <a:solidFill>
                  <a:srgbClr val="303030"/>
                </a:solidFill>
              </a:rPr>
              <a:t>10 y</a:t>
            </a:r>
          </a:p>
        </p:txBody>
      </p:sp>
      <p:sp>
        <p:nvSpPr>
          <p:cNvPr id="53" name="Text Box 59"/>
          <p:cNvSpPr txBox="1">
            <a:spLocks noChangeArrowheads="1"/>
          </p:cNvSpPr>
          <p:nvPr/>
        </p:nvSpPr>
        <p:spPr bwMode="auto">
          <a:xfrm>
            <a:off x="9560413" y="5070329"/>
            <a:ext cx="903530" cy="242372"/>
          </a:xfrm>
          <a:prstGeom prst="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>
            <a:noFill/>
          </a:ln>
          <a:effectLst/>
        </p:spPr>
        <p:txBody>
          <a:bodyPr wrap="squar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 err="1">
                <a:solidFill>
                  <a:srgbClr val="303030"/>
                </a:solidFill>
              </a:rPr>
              <a:t>Follow-up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sp>
        <p:nvSpPr>
          <p:cNvPr id="54" name="Text Box 55"/>
          <p:cNvSpPr txBox="1">
            <a:spLocks noChangeArrowheads="1"/>
          </p:cNvSpPr>
          <p:nvPr/>
        </p:nvSpPr>
        <p:spPr bwMode="auto">
          <a:xfrm>
            <a:off x="3040256" y="5079269"/>
            <a:ext cx="2850559" cy="242372"/>
          </a:xfrm>
          <a:prstGeom prst="rect">
            <a:avLst/>
          </a:prstGeom>
          <a:solidFill>
            <a:srgbClr val="807F83">
              <a:alpha val="2509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lnSpc>
                <a:spcPct val="9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25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25000"/>
              </a:spcBef>
              <a:buClr>
                <a:schemeClr val="accent1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25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25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5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fi-FI" altLang="fi-FI" sz="975" b="1" dirty="0">
                <a:solidFill>
                  <a:srgbClr val="303030"/>
                </a:solidFill>
              </a:rPr>
              <a:t>Trial </a:t>
            </a:r>
            <a:r>
              <a:rPr lang="fi-FI" altLang="fi-FI" sz="975" b="1" dirty="0" err="1">
                <a:solidFill>
                  <a:srgbClr val="303030"/>
                </a:solidFill>
              </a:rPr>
              <a:t>visits</a:t>
            </a:r>
            <a:endParaRPr lang="fi-FI" altLang="fi-FI" sz="975" b="1" dirty="0">
              <a:solidFill>
                <a:srgbClr val="30303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400010" y="1199403"/>
          <a:ext cx="2166181" cy="2197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0317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WW-FINGERS COVID survey</a:t>
                      </a:r>
                      <a:endParaRPr lang="fi-FI" sz="1100" b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729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Pandemic direct and indirect effects on brain health, </a:t>
                      </a:r>
                      <a:endParaRPr lang="fi-FI" sz="1100" b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Lifestyles and behaviour,</a:t>
                      </a:r>
                      <a:endParaRPr lang="fi-FI" sz="1100" b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Disruption of regular healthcare</a:t>
                      </a:r>
                    </a:p>
                    <a:p>
                      <a:pPr>
                        <a:lnSpc>
                          <a:spcPts val="24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rPr>
                        <a:t>Mood and well-being </a:t>
                      </a:r>
                      <a:endParaRPr lang="fi-FI" sz="1100" b="1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10" y="1034794"/>
            <a:ext cx="1076162" cy="330308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9679859" y="3588391"/>
            <a:ext cx="5604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sv-SE" sz="1350" b="1" dirty="0">
                <a:solidFill>
                  <a:prstClr val="black"/>
                </a:solidFill>
                <a:latin typeface="Calibri" panose="020F0502020204030204"/>
              </a:rPr>
              <a:t>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21A3E-406F-49A4-A4C6-3F97F89BEAEE}"/>
              </a:ext>
            </a:extLst>
          </p:cNvPr>
          <p:cNvSpPr txBox="1"/>
          <p:nvPr/>
        </p:nvSpPr>
        <p:spPr>
          <a:xfrm>
            <a:off x="1601152" y="5717859"/>
            <a:ext cx="2383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v-SE" sz="1200" dirty="0">
                <a:solidFill>
                  <a:srgbClr val="303030"/>
                </a:solidFill>
                <a:latin typeface="Source Sans Pro"/>
              </a:rPr>
              <a:t>Ngandu, Kivipelto, Lancet 2015</a:t>
            </a:r>
          </a:p>
        </p:txBody>
      </p:sp>
    </p:spTree>
    <p:extLst>
      <p:ext uri="{BB962C8B-B14F-4D97-AF65-F5344CB8AC3E}">
        <p14:creationId xmlns:p14="http://schemas.microsoft.com/office/powerpoint/2010/main" val="199408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1AD2D1-27D6-43EE-8089-12BEFA8A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Oppimistavoitteet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0E5F0B-E6BB-4C42-BF24-6A4E47043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Oppia ymmärtämään muistin ja aivoterveyden käsitteet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Tietää mitä tutkimusnäyttöä on muistisairauksien ennaltaehkäisystä ja aivoterveyden tukemisesta</a:t>
            </a:r>
          </a:p>
          <a:p>
            <a:pPr marL="434975" indent="-342900" algn="l">
              <a:buFont typeface="Arial" panose="020B0604020202020204" pitchFamily="34" charset="0"/>
              <a:buChar char="•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Soveltaa saatua tietoa ja tutkimusnäyttöä omaan arkeen</a:t>
            </a:r>
          </a:p>
          <a:p>
            <a:r>
              <a:rPr lang="fi-FI" dirty="0"/>
              <a:t> 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B91C20-69F2-478F-893C-C9D32CDBC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9.4.2025</a:t>
            </a: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50033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8" y="1692341"/>
            <a:ext cx="10696622" cy="4496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Monipuolinen elintapaohjelma paransi ikääntyneiden kognitiivisia toimintoja ja ehkäisi muistitoimintojen heikentymistä (Ngandu ym, Lancet 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Auttoi ylläpitämään toimintakykyä: 2v aikana toimintakyky parani interventioryhmässä kun se heikkeni vertailuryhmässä (Kulmala ym. JAGS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 paransi terveyteen liittyvää elämänlaatua (Strandberg ym Eur </a:t>
            </a:r>
            <a:r>
              <a:rPr lang="fi-F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Vähensi uusien pitkäaikaissairauksien ilmaantumista 2v aikana (</a:t>
            </a:r>
            <a:r>
              <a:rPr lang="fi-F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Marengoni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Am Med Dir Assoc 2018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Sekundääripreventio: ehkäisi uusia sydän- ja verisuonitapahtumia tutkittavilla, joilla oli aiempi sydän- ja verisuonisairauksien historia (Lehtisalo Eur </a:t>
            </a:r>
            <a:r>
              <a:rPr lang="fi-FI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fi-FI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2022)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FF1149-482A-40CA-A2FB-4C03DD8C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7.3.2024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DA1CC7-8082-4E76-A8E0-E4B5D11E0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Hanna-Maria Roitto, LT dos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40EF00-C6E5-4721-910B-D3BCB92C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AFC2F-431E-49CD-B3F0-05E409369BFA}" type="slidenum">
              <a:rPr lang="fi-FI" smtClean="0"/>
              <a:t>20</a:t>
            </a:fld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241FEE3-A41B-427B-9327-49A58EB76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 err="1"/>
              <a:t>Finger</a:t>
            </a:r>
            <a:r>
              <a:rPr lang="fi-FI" sz="3200" dirty="0"/>
              <a:t> tutkimuksen tuloksia</a:t>
            </a:r>
          </a:p>
        </p:txBody>
      </p:sp>
    </p:spTree>
    <p:extLst>
      <p:ext uri="{BB962C8B-B14F-4D97-AF65-F5344CB8AC3E}">
        <p14:creationId xmlns:p14="http://schemas.microsoft.com/office/powerpoint/2010/main" val="2018335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37F9-59C4-738E-E7C8-3879C0924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303D8-FE44-AF94-A539-E605BEF9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986" y="0"/>
            <a:ext cx="6919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1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1BA1F9-807B-FEFC-2B39-54B5B8152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Verenpaine</a:t>
            </a:r>
          </a:p>
          <a:p>
            <a:r>
              <a:rPr lang="fi-FI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Korkea kolesteroli</a:t>
            </a:r>
          </a:p>
          <a:p>
            <a:r>
              <a:rPr lang="fi-FI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</a:p>
          <a:p>
            <a:r>
              <a:rPr lang="fi-FI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Verenkiertohäiriöt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Muistille haitallisten lääkkeiden käytön välttäminen: </a:t>
            </a:r>
            <a:r>
              <a:rPr lang="fi-FI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unilääkkeet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keskushermostoon vaikuttavat </a:t>
            </a:r>
            <a:r>
              <a:rPr lang="fi-FI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kipulääkkeet, antikolinergiset lääkkeet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Lääkityksen tarkistaminen säännöllisesti, ainakin 1v välein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D7BAA-E60C-5EF3-67A9-F231BF187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1D024E-DB5B-E8AE-294D-84E54E77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Lääkehoidon merkitys muistille ja  aivoterveydelle</a:t>
            </a:r>
          </a:p>
        </p:txBody>
      </p:sp>
    </p:spTree>
    <p:extLst>
      <p:ext uri="{BB962C8B-B14F-4D97-AF65-F5344CB8AC3E}">
        <p14:creationId xmlns:p14="http://schemas.microsoft.com/office/powerpoint/2010/main" val="360165532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33C8F8-8914-B231-03E6-5A35D646D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66" y="716438"/>
            <a:ext cx="10264907" cy="753302"/>
          </a:xfrm>
        </p:spPr>
        <p:txBody>
          <a:bodyPr/>
          <a:lstStyle/>
          <a:p>
            <a:r>
              <a:rPr lang="fi-FI" dirty="0"/>
              <a:t>Liikunta edistää aivoterveyttä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19061A-AB9C-07D6-8F6B-5EED8121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469740"/>
            <a:ext cx="11521280" cy="4526964"/>
          </a:xfrm>
        </p:spPr>
        <p:txBody>
          <a:bodyPr/>
          <a:lstStyle/>
          <a:p>
            <a:pPr algn="l"/>
            <a:endParaRPr lang="fi-FI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parantaa aivoverenkiertoa ja voi kasvattaa aivojen muistitoimintoihin liittyvien alueiden kokoa​ (</a:t>
            </a:r>
            <a:r>
              <a:rPr lang="fi-FI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hippocampus</a:t>
            </a: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parantaa tarkkaavaisuutta​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pienentää verenkiertosairauksien riskitekijöitä​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alentaa verenpainetta​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parantaa veren rasva-arvoja​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vähentää ylipainoa​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parantaa sokeriaineenvaihduntaa​</a:t>
            </a:r>
          </a:p>
          <a:p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6C6AE-4D09-E143-DA95-68D1C345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2F0ACF-15E9-32CB-48ED-766907428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763" y="4072466"/>
            <a:ext cx="466037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3576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19DA49-946F-D896-4ECD-9C617A688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Ravitsemussuositusten mukainen ruokavalio</a:t>
            </a:r>
          </a:p>
          <a:p>
            <a:r>
              <a:rPr lang="fi-FI" sz="28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Kannattaa suosia kasvikunnan tuotteita, tyydyttymättömien rasvojen, täysjyväviljatuotteiden ja kalan syöntiä</a:t>
            </a:r>
          </a:p>
          <a:p>
            <a:r>
              <a:rPr lang="fi-FI" sz="28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D-vitamiinilisä ympäri vuoden Suomessa</a:t>
            </a:r>
          </a:p>
          <a:p>
            <a:r>
              <a:rPr lang="fi-FI" sz="28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B12-vitamiini</a:t>
            </a:r>
            <a:r>
              <a:rPr lang="fi-FI" sz="28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lisä on tarpeen vain, jos B12-vitamiini arvo veressä on matala. B12 on </a:t>
            </a:r>
            <a:r>
              <a:rPr lang="fi-FI" sz="28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vesiliukoinen, joten lisävitamiinista ei ole lisähyötyä jos jo ravinnosta</a:t>
            </a:r>
            <a:r>
              <a:rPr lang="fi-FI" sz="28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saa riittävästi B12-vitamiinia</a:t>
            </a:r>
            <a:endParaRPr lang="fi-FI" sz="2800" b="0" i="0" dirty="0">
              <a:solidFill>
                <a:srgbClr val="2125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1682E-13EE-54B3-5B68-E9E727A3F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3FF3C5-6853-1C0E-2916-C2D470C3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Ravitsemus</a:t>
            </a:r>
          </a:p>
        </p:txBody>
      </p:sp>
    </p:spTree>
    <p:extLst>
      <p:ext uri="{BB962C8B-B14F-4D97-AF65-F5344CB8AC3E}">
        <p14:creationId xmlns:p14="http://schemas.microsoft.com/office/powerpoint/2010/main" val="35813584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EBF266-6B54-9123-7C8C-E9FA6683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802411"/>
            <a:ext cx="9722048" cy="970405"/>
          </a:xfrm>
        </p:spPr>
        <p:txBody>
          <a:bodyPr/>
          <a:lstStyle/>
          <a:p>
            <a:r>
              <a:rPr lang="en-US" sz="4000" dirty="0" err="1"/>
              <a:t>aivojumppaa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4B2E1-2D46-2FCE-F5E1-6D7145ABE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0" y="1797466"/>
            <a:ext cx="10154105" cy="4391651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2D5BB-009C-61B4-561F-1385785D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1600" y="6189117"/>
            <a:ext cx="91440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9.4.2025</a:t>
            </a:r>
          </a:p>
        </p:txBody>
      </p:sp>
    </p:spTree>
    <p:extLst>
      <p:ext uri="{BB962C8B-B14F-4D97-AF65-F5344CB8AC3E}">
        <p14:creationId xmlns:p14="http://schemas.microsoft.com/office/powerpoint/2010/main" val="85672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5C8606-8698-A62A-8C40-2D28D3A5C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377" y="297266"/>
            <a:ext cx="7898863" cy="639500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9B6910-6F8A-1371-BB04-A0A544E8E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376980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276B3A-E274-DFB0-2ACB-192D89AC4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63" y="1933931"/>
            <a:ext cx="11029519" cy="3888432"/>
          </a:xfrm>
        </p:spPr>
        <p:txBody>
          <a:bodyPr/>
          <a:lstStyle/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Aivot ovat sosiaalinen elin 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Sosiaalinen eristäytyneisyys altistaa muistisairaudelle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Merkityksen ja kuulumisen tunne tukee aivoterveyttä ja hyvinvointia sekä vähentää riskejä moniin eri sairauksiin, myös muistisairauksiin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Seuran tarve on yksilöllistä: osa viihtyy paremmin yksin, osa taas toisten ympäröimänä </a:t>
            </a:r>
          </a:p>
          <a:p>
            <a:pPr marL="92075" indent="0">
              <a:buNone/>
            </a:pP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Yksinolokin on tärkeää ja olemalla rauhallisessa ympäristössä myös aivot saavat lepotauon</a:t>
            </a:r>
          </a:p>
          <a:p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DAB5F-33C7-FCC2-5665-D422E6B4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4593C6-099D-66BE-ABB4-3FA6264E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Sosiaaliset kontaktit </a:t>
            </a:r>
          </a:p>
        </p:txBody>
      </p:sp>
    </p:spTree>
    <p:extLst>
      <p:ext uri="{BB962C8B-B14F-4D97-AF65-F5344CB8AC3E}">
        <p14:creationId xmlns:p14="http://schemas.microsoft.com/office/powerpoint/2010/main" val="230411098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6EE3-46B6-93EC-98CC-040D81C9B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50" y="4687348"/>
            <a:ext cx="11006051" cy="1296144"/>
          </a:xfrm>
        </p:spPr>
        <p:txBody>
          <a:bodyPr/>
          <a:lstStyle/>
          <a:p>
            <a: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Aivoterveys ei lopu muistisairaus diagnoosiin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3FD84-FB4A-3D61-CE45-2074A1FB2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</a:p>
        </p:txBody>
      </p:sp>
    </p:spTree>
    <p:extLst>
      <p:ext uri="{BB962C8B-B14F-4D97-AF65-F5344CB8AC3E}">
        <p14:creationId xmlns:p14="http://schemas.microsoft.com/office/powerpoint/2010/main" val="18824523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ACC6BF-64BE-447A-C0A8-262186D83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Lääkehoidon näyttö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CA5C8E-A18E-025E-6D1C-758C5D93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45" y="1797541"/>
            <a:ext cx="11521280" cy="3888432"/>
          </a:xfrm>
        </p:spPr>
        <p:txBody>
          <a:bodyPr/>
          <a:lstStyle/>
          <a:p>
            <a:pPr marL="354805" indent="-285750" algn="l">
              <a:buFont typeface="Arial" panose="020B0604020202020204" pitchFamily="34" charset="0"/>
              <a:buChar char="•"/>
            </a:pP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Donepetsiili 10mg, Galantamin 16-24mg, Rivastigmin 6-12mg/vrk kohentaa kognitiota, kohentaa tai vakauttaa yleisvaikutelmaa ja parantaa omatoimisuutta </a:t>
            </a:r>
            <a:r>
              <a:rPr lang="fi-FI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marL="354805" indent="-285750" algn="l">
              <a:buFont typeface="Arial" panose="020B0604020202020204" pitchFamily="34" charset="0"/>
              <a:buChar char="•"/>
            </a:pP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Donepetsiili ja Galantamin ilmeisesti vähentävät käytösoireita osalla Alzheimer-potilaista</a:t>
            </a:r>
            <a:r>
              <a:rPr lang="fi-FI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(B)</a:t>
            </a:r>
          </a:p>
          <a:p>
            <a:pPr marL="354805" indent="-285750" algn="l">
              <a:buFont typeface="Arial" panose="020B0604020202020204" pitchFamily="34" charset="0"/>
              <a:buChar char="•"/>
            </a:pP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Memantiini annoksella 20 mg x 1 kohentaa kognitiota, parantaa tai vakauttaa yleisvaikutelmaa ja kohentaa omatoimisuutta keskivaikeaa ja vaikeaa AT:tä sairastavilla </a:t>
            </a:r>
            <a:r>
              <a:rPr lang="fi-FI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marL="354805" indent="-285750" algn="l">
              <a:buFont typeface="Arial" panose="020B0604020202020204" pitchFamily="34" charset="0"/>
              <a:buChar char="•"/>
            </a:pP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Memantiini vähentää käytösoireita keskivaikeassa ja vaikeassa AT:ssä </a:t>
            </a:r>
            <a:r>
              <a:rPr lang="fi-FI" sz="28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  <a:p>
            <a:pPr marL="354805" indent="-285750" algn="l">
              <a:buFont typeface="Arial" panose="020B0604020202020204" pitchFamily="34" charset="0"/>
              <a:buChar char="•"/>
            </a:pPr>
            <a:endParaRPr lang="fi-FI" sz="28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2A9CD-4A13-6C2C-A44A-15A405EA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urostile ExtendedTwo" pitchFamily="2" charset="0"/>
                <a:ea typeface="+mn-ea"/>
                <a:cs typeface="+mn-cs"/>
              </a:rPr>
              <a:t>11.10.2024</a:t>
            </a:r>
          </a:p>
        </p:txBody>
      </p:sp>
    </p:spTree>
    <p:extLst>
      <p:ext uri="{BB962C8B-B14F-4D97-AF65-F5344CB8AC3E}">
        <p14:creationId xmlns:p14="http://schemas.microsoft.com/office/powerpoint/2010/main" val="299091805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5482E9-E99D-4935-A943-0EDEEA4A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Luentorunko</a:t>
            </a:r>
            <a:endParaRPr lang="fi-F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F3B1BA-FC04-4399-AB76-86C028313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Mitä on muisti ja aivoterveys?</a:t>
            </a:r>
          </a:p>
          <a:p>
            <a:pPr marL="385763" indent="-385763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Mitä tutkimusnäyttöä on muistisairauksien ennaltaehkäisystä?</a:t>
            </a:r>
          </a:p>
          <a:p>
            <a:pPr marL="385763" indent="-385763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Aivoterveys ei lopu muistisairauden diagnoosiin</a:t>
            </a:r>
          </a:p>
          <a:p>
            <a:pPr marL="385763" indent="-385763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Kuinka saada tutkimusnäyttö toteutumaan omassa arjessa?</a:t>
            </a:r>
          </a:p>
          <a:p>
            <a:pPr marL="385763" indent="-385763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Kotiin vietävää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753CD3-65C3-4E99-8445-A49E5A74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r>
              <a:rPr lang="fi-FI">
                <a:latin typeface="Arial" panose="020B0604020202020204"/>
              </a:rPr>
              <a:t>9.4.2025</a:t>
            </a:r>
            <a:endParaRPr lang="fi-FI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2099423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DD1098-E36B-F04D-769B-2A3E6950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0" y="1840797"/>
            <a:ext cx="11029519" cy="4214791"/>
          </a:xfrm>
        </p:spPr>
        <p:txBody>
          <a:bodyPr/>
          <a:lstStyle/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Muistisairauden kaikissa vaiheissa on näyttöön perustuvia interventioita, joilla voidaan hidastaa toimintakyvyn heikkenemistä, ja parantaa elämänlaatua</a:t>
            </a:r>
          </a:p>
          <a:p>
            <a:r>
              <a:rPr lang="fi-FI" sz="2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Liikunta kohentaa muistisairaiden fyysistä toimintakykyä ja suoriutumista päivittäistoiminnoista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Laulamisen edistää työmuistin toimintaa muistisairauden alkuvaiheessa, keskivaikeassa ja vaikeassa vaiheessa musiikki vaikuttaa erityisesti mielialaan</a:t>
            </a:r>
          </a:p>
          <a:p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Kognitiivisesta stimulaatiosta (</a:t>
            </a:r>
            <a:r>
              <a:rPr lang="fi-FI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esim</a:t>
            </a:r>
            <a:r>
              <a:rPr lang="fi-F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päivätoiminta) on näyttöä sekä toimintakyvyn ylläpitämisessä sekä kognition parantamisessa </a:t>
            </a:r>
          </a:p>
          <a:p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D5130-F1C7-7E73-6FA9-92EDF078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2E5709-D4FD-4C5F-D6EA-0437AA28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Näyttö lääkkeettömistä hoitokeinoista</a:t>
            </a:r>
          </a:p>
        </p:txBody>
      </p:sp>
    </p:spTree>
    <p:extLst>
      <p:ext uri="{BB962C8B-B14F-4D97-AF65-F5344CB8AC3E}">
        <p14:creationId xmlns:p14="http://schemas.microsoft.com/office/powerpoint/2010/main" val="523455514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6EE3-46B6-93EC-98CC-040D81C9B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50" y="4687348"/>
            <a:ext cx="11006051" cy="1296144"/>
          </a:xfrm>
        </p:spPr>
        <p:txBody>
          <a:bodyPr/>
          <a:lstStyle/>
          <a:p>
            <a:pPr algn="l"/>
            <a: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Kuinka saada tutkimusnäyttö toteutumaan omassa arjessa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5D674-04A1-E1EE-4631-DD718871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6" y="114778"/>
            <a:ext cx="3723497" cy="413554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CA5ED-0E4F-AAAB-4B2F-597AE4AF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</a:p>
        </p:txBody>
      </p:sp>
    </p:spTree>
    <p:extLst>
      <p:ext uri="{BB962C8B-B14F-4D97-AF65-F5344CB8AC3E}">
        <p14:creationId xmlns:p14="http://schemas.microsoft.com/office/powerpoint/2010/main" val="171053575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10FFE4-4C1D-74DD-CB83-1C6D2A84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0" y="1906344"/>
            <a:ext cx="11029519" cy="3888432"/>
          </a:xfrm>
        </p:spPr>
        <p:txBody>
          <a:bodyPr/>
          <a:lstStyle/>
          <a:p>
            <a:pPr marL="549275" indent="-457200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Tieto</a:t>
            </a:r>
          </a:p>
          <a:p>
            <a:pPr marL="549275" indent="-457200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Motivaatio</a:t>
            </a:r>
          </a:p>
          <a:p>
            <a:pPr marL="549275" indent="-457200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Kyvykkyys </a:t>
            </a:r>
          </a:p>
          <a:p>
            <a:pPr marL="549275" indent="-457200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Tilaisuus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03A39-1858-2ED7-BA5A-5C84A2AE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C3E5A3-C545-03F3-B17A-C8692741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Mikä on yksilön oma vastuu ? </a:t>
            </a:r>
          </a:p>
        </p:txBody>
      </p:sp>
    </p:spTree>
    <p:extLst>
      <p:ext uri="{BB962C8B-B14F-4D97-AF65-F5344CB8AC3E}">
        <p14:creationId xmlns:p14="http://schemas.microsoft.com/office/powerpoint/2010/main" val="142635779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2DA606-72C1-0D3C-1EC1-3119FD5BD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317" y="2060928"/>
            <a:ext cx="4362883" cy="3888432"/>
          </a:xfrm>
        </p:spPr>
        <p:txBody>
          <a:bodyPr/>
          <a:lstStyle/>
          <a:p>
            <a:r>
              <a:rPr lang="fi-FI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Sosiaali- ja terveyspolitiikan päätökset</a:t>
            </a:r>
          </a:p>
          <a:p>
            <a:r>
              <a:rPr lang="fi-FI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Muistiystävällinen Suomi</a:t>
            </a:r>
          </a:p>
          <a:p>
            <a:r>
              <a:rPr lang="fi-FI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Toimiva perusterveydenhuolto</a:t>
            </a:r>
          </a:p>
          <a:p>
            <a:r>
              <a:rPr lang="fi-FI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Liikunta-, kulttuuri- ja vapaaehtoistoiminta</a:t>
            </a:r>
          </a:p>
          <a:p>
            <a:endParaRPr lang="fi-FI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84AA-3D3F-9DB9-5982-B7C33110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3201DA-E46E-20FD-88D6-93C657C9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Yhteiskunnan vastuu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EBB46D-026D-4F1C-6B15-5FC5234A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063" y="1287613"/>
            <a:ext cx="6992620" cy="46617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C260A2-A2F9-3928-5915-1CCB36D96A12}"/>
              </a:ext>
            </a:extLst>
          </p:cNvPr>
          <p:cNvSpPr txBox="1"/>
          <p:nvPr/>
        </p:nvSpPr>
        <p:spPr bwMode="auto">
          <a:xfrm>
            <a:off x="6126610" y="6157563"/>
            <a:ext cx="5360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ChatGPT</a:t>
            </a:r>
            <a:r>
              <a:rPr lang="fi-FI" dirty="0"/>
              <a:t>, mukaillen </a:t>
            </a:r>
            <a:r>
              <a:rPr lang="fi-FI" dirty="0" err="1"/>
              <a:t>Demensbrems</a:t>
            </a:r>
            <a:r>
              <a:rPr lang="fi-FI" dirty="0"/>
              <a:t>, </a:t>
            </a:r>
            <a:r>
              <a:rPr lang="fi-FI" dirty="0" err="1"/>
              <a:t>Engvig</a:t>
            </a:r>
            <a:r>
              <a:rPr lang="fi-FI" dirty="0"/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val="1906128416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052DA-027A-5057-18B7-81A1B5B1368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9.4.2025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8C33C-34D6-4CB6-5F1B-F61E0C81C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417" y="4385200"/>
            <a:ext cx="11772768" cy="983310"/>
          </a:xfrm>
        </p:spPr>
        <p:txBody>
          <a:bodyPr wrap="square" anchor="t">
            <a:normAutofit/>
          </a:bodyPr>
          <a:lstStyle/>
          <a:p>
            <a:r>
              <a:rPr lang="fi-FI" dirty="0"/>
              <a:t>Käytännön vinkkejä</a:t>
            </a:r>
          </a:p>
        </p:txBody>
      </p:sp>
    </p:spTree>
    <p:extLst>
      <p:ext uri="{BB962C8B-B14F-4D97-AF65-F5344CB8AC3E}">
        <p14:creationId xmlns:p14="http://schemas.microsoft.com/office/powerpoint/2010/main" val="2477060385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33B8BF-C96E-EBCA-353E-02FB2213A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532" y="1722438"/>
            <a:ext cx="7010102" cy="388778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71F46-DAFE-46F1-DCC6-84859796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9D3069-F85D-4912-4582-28C563720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532" y="802412"/>
            <a:ext cx="8873067" cy="501456"/>
          </a:xfrm>
        </p:spPr>
        <p:txBody>
          <a:bodyPr/>
          <a:lstStyle/>
          <a:p>
            <a:r>
              <a:rPr lang="fi-FI" dirty="0"/>
              <a:t>www.muistipuisto.fi</a:t>
            </a:r>
          </a:p>
        </p:txBody>
      </p:sp>
    </p:spTree>
    <p:extLst>
      <p:ext uri="{BB962C8B-B14F-4D97-AF65-F5344CB8AC3E}">
        <p14:creationId xmlns:p14="http://schemas.microsoft.com/office/powerpoint/2010/main" val="3590113807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9AD4D8-12D0-50D0-ED55-324DB2FFFEE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4503"/>
          <a:stretch/>
        </p:blipFill>
        <p:spPr>
          <a:xfrm>
            <a:off x="226800" y="311344"/>
            <a:ext cx="11568960" cy="5855455"/>
          </a:xfr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773AC-DC4E-124E-714B-BCF4A3B3972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9.4.2025</a:t>
            </a:r>
          </a:p>
        </p:txBody>
      </p:sp>
    </p:spTree>
    <p:extLst>
      <p:ext uri="{BB962C8B-B14F-4D97-AF65-F5344CB8AC3E}">
        <p14:creationId xmlns:p14="http://schemas.microsoft.com/office/powerpoint/2010/main" val="1766919252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F380AA-411E-6543-DFBD-EC1BE5097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206" y="2062480"/>
            <a:ext cx="11521097" cy="374567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95DCB-597E-7A8C-0154-EB2A1CBA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7EBA7A-A5E7-5309-697E-8DCA6D1B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15" y="713232"/>
            <a:ext cx="9722048" cy="970405"/>
          </a:xfrm>
        </p:spPr>
        <p:txBody>
          <a:bodyPr/>
          <a:lstStyle/>
          <a:p>
            <a:r>
              <a:rPr lang="fi-FI" dirty="0"/>
              <a:t>AIVOTERVEYS: viiden sormen ohje</a:t>
            </a:r>
          </a:p>
        </p:txBody>
      </p:sp>
    </p:spTree>
    <p:extLst>
      <p:ext uri="{BB962C8B-B14F-4D97-AF65-F5344CB8AC3E}">
        <p14:creationId xmlns:p14="http://schemas.microsoft.com/office/powerpoint/2010/main" val="343211380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DF85DB-DE0E-6917-1328-E0552B1A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C38AE-4E1E-0C5A-6000-E0B8311DD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22"/>
            <a:ext cx="12192000" cy="65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28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25BAF-A943-EFCC-7B45-04ECE91A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C660B-778A-5888-D9DD-B7050F5C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769"/>
            <a:ext cx="12192000" cy="65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A18B-2973-4873-82AB-F96375A4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Sidonnaisuudet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F9152-36DD-4106-BD9D-9A00030C4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942239"/>
            <a:ext cx="11521280" cy="4390828"/>
          </a:xfrm>
        </p:spPr>
        <p:txBody>
          <a:bodyPr>
            <a:normAutofit fontScale="77500" lnSpcReduction="20000"/>
          </a:bodyPr>
          <a:lstStyle/>
          <a:p>
            <a:pPr marL="434975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Koulutus: </a:t>
            </a:r>
            <a:r>
              <a:rPr kumimoji="0" lang="fi-FI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LT, geriatrian dosentti, yleislääketieteen ja geriatrian erikoislääkäri</a:t>
            </a:r>
            <a:endParaRPr kumimoji="0" lang="fi-FI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34975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Päätoimet: </a:t>
            </a:r>
            <a:r>
              <a:rPr kumimoji="0" lang="fi-FI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Kliininen opettaja, Helsingin yliopisto &amp; geriatri, HUS</a:t>
            </a:r>
            <a:endParaRPr kumimoji="0" lang="fi-FI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34975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100" b="1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Tutkimus ja kehitystyö: </a:t>
            </a:r>
            <a:r>
              <a:rPr kumimoji="0" lang="fi-FI" sz="3100" b="0" i="0" u="none" strike="noStrike" kern="120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THL, asiantuntijalääkäri </a:t>
            </a:r>
          </a:p>
          <a:p>
            <a:pPr marL="434975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Asiantuntijatehtävät terveydenhuollon alalla: </a:t>
            </a:r>
            <a:r>
              <a:rPr kumimoji="0" lang="fi-FI" sz="3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Suomen</a:t>
            </a:r>
            <a:r>
              <a:rPr kumimoji="0" lang="fi-FI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i-FI" sz="3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Alzheimer tutkimusseuran sihteeri, Muistisairauksien erityispätevyystoimikunnan jäsen, EuGMS Brain Health and Dementia sihteeri</a:t>
            </a:r>
            <a:endParaRPr kumimoji="0" lang="fi-FI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34975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5000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Muut sidonnaisuudet: -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9F3965-713E-47D0-8F65-6D3D9F654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20.11.2024</a:t>
            </a: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084773-EFBC-498C-848E-476B5814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Hanna-Maria Roitto, LT dos</a:t>
            </a: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018037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ABE0E-70EC-787A-A90D-856D4F62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17170-6C24-CF9A-013C-C04F102DB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2461"/>
            <a:ext cx="12192000" cy="5855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46284-70B2-EDCC-2480-0CA317098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" y="1"/>
            <a:ext cx="11912600" cy="15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83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3B44D-E56E-49F2-6421-399434E3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21262-9125-64BF-F332-7EF8B0177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974" y="160867"/>
            <a:ext cx="9083665" cy="602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31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E4360-75B7-4169-5EA5-EBDF99977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F3149-9CCB-BEC5-D9F3-7DB6AD615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00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95162-956B-B271-BD74-90C70347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969D9B-C6A1-0A6D-F6D9-BAA89D8A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57205"/>
            <a:ext cx="9722048" cy="975344"/>
          </a:xfrm>
        </p:spPr>
        <p:txBody>
          <a:bodyPr/>
          <a:lstStyle/>
          <a:p>
            <a:br>
              <a:rPr lang="fi-FI" dirty="0"/>
            </a:br>
            <a:r>
              <a:rPr lang="fi-FI" dirty="0"/>
              <a:t>AAMUJUMPPAA: MA-pe, tv2, klo 8.50-9.10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561F2-D5C0-764A-9A08-00D14688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555"/>
          <a:stretch/>
        </p:blipFill>
        <p:spPr>
          <a:xfrm>
            <a:off x="1930400" y="1220877"/>
            <a:ext cx="914400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20491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socks and lying on their feet&#10;&#10;AI-generated content may be incorrect.">
            <a:extLst>
              <a:ext uri="{FF2B5EF4-FFF2-40B4-BE49-F238E27FC236}">
                <a16:creationId xmlns:a16="http://schemas.microsoft.com/office/drawing/2014/main" id="{E534DF51-C7D6-1446-0AC6-F88D9F2A0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75"/>
          <a:stretch/>
        </p:blipFill>
        <p:spPr>
          <a:xfrm>
            <a:off x="226800" y="226800"/>
            <a:ext cx="11736000" cy="5940000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B9FF3F-0BA7-5445-49E8-462B40B4FF8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61600" y="6189117"/>
            <a:ext cx="914400" cy="5760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9.4.2025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DFFC2-99BB-FB71-AC6F-5F629ADD2CBB}"/>
              </a:ext>
            </a:extLst>
          </p:cNvPr>
          <p:cNvSpPr txBox="1"/>
          <p:nvPr/>
        </p:nvSpPr>
        <p:spPr bwMode="auto">
          <a:xfrm>
            <a:off x="8517467" y="6279233"/>
            <a:ext cx="16158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Kuva: </a:t>
            </a:r>
            <a:r>
              <a:rPr lang="fi-FI" dirty="0" err="1"/>
              <a:t>ChatGPT</a:t>
            </a:r>
            <a:endParaRPr lang="fi-F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33A5F-6393-46EC-EDC2-6E61C906BAC1}"/>
              </a:ext>
            </a:extLst>
          </p:cNvPr>
          <p:cNvSpPr txBox="1"/>
          <p:nvPr/>
        </p:nvSpPr>
        <p:spPr bwMode="auto">
          <a:xfrm>
            <a:off x="372535" y="426676"/>
            <a:ext cx="646853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”Asetuin auringonläikkään lattialle ja annoin jalkojen hiljakseen lämmetä. En minä sitä tarvinnut. Ei sille ollut mitään käyttöä. Sitä on armo.” </a:t>
            </a:r>
          </a:p>
        </p:txBody>
      </p:sp>
    </p:spTree>
    <p:extLst>
      <p:ext uri="{BB962C8B-B14F-4D97-AF65-F5344CB8AC3E}">
        <p14:creationId xmlns:p14="http://schemas.microsoft.com/office/powerpoint/2010/main" val="1142472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6EE3-46B6-93EC-98CC-040D81C9B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50" y="4687348"/>
            <a:ext cx="11006051" cy="1296144"/>
          </a:xfrm>
        </p:spPr>
        <p:txBody>
          <a:bodyPr/>
          <a:lstStyle/>
          <a:p>
            <a: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Kotiin vietävää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372D1-EE1D-4585-E36B-16C306BA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</a:p>
        </p:txBody>
      </p:sp>
    </p:spTree>
    <p:extLst>
      <p:ext uri="{BB962C8B-B14F-4D97-AF65-F5344CB8AC3E}">
        <p14:creationId xmlns:p14="http://schemas.microsoft.com/office/powerpoint/2010/main" val="2623496114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1C6B7E-B7D1-D865-A7AD-39F5A2223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553" y="2915920"/>
            <a:ext cx="11777134" cy="2949913"/>
          </a:xfrm>
        </p:spPr>
        <p:txBody>
          <a:bodyPr/>
          <a:lstStyle/>
          <a:p>
            <a:pPr marL="606425" indent="-514350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Aivoterveys on hyvinvointimme ja toimintakykymme perusta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Muistisairauksien riskitekijöistä lähes puoleen voidaan vaikuttaa</a:t>
            </a:r>
          </a:p>
          <a:p>
            <a:pPr marL="606425" indent="-514350" algn="l">
              <a:buFont typeface="+mj-lt"/>
              <a:buAutoNum type="arabicPeriod"/>
            </a:pPr>
            <a:r>
              <a:rPr lang="fi-FI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Koskaan ei ole liian myöhäistä edistää omaa aivoterveyttään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EAFDC6E-914E-61D8-4FBD-9B4F6ED0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54416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303A86-51E4-0C99-C0FF-E83ED181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716436"/>
            <a:ext cx="10002440" cy="1225803"/>
          </a:xfrm>
        </p:spPr>
        <p:txBody>
          <a:bodyPr/>
          <a:lstStyle/>
          <a:p>
            <a:pPr algn="l"/>
            <a:r>
              <a:rPr lang="fi-FI" dirty="0"/>
              <a:t>Lisälukemista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00ADDA-69FA-6763-66BA-F4DCDB8A6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829712"/>
            <a:ext cx="11521280" cy="4471932"/>
          </a:xfrm>
        </p:spPr>
        <p:txBody>
          <a:bodyPr/>
          <a:lstStyle/>
          <a:p>
            <a:pPr algn="l"/>
            <a:r>
              <a:rPr lang="fi-FI" dirty="0">
                <a:hlinkClick r:id="rId2"/>
              </a:rPr>
              <a:t>https://www.terveyskyla.fi/aivotalo/</a:t>
            </a:r>
            <a:endParaRPr lang="fi-FI" dirty="0"/>
          </a:p>
          <a:p>
            <a:pPr algn="l"/>
            <a:r>
              <a:rPr lang="fi-FI" dirty="0">
                <a:hlinkClick r:id="rId3"/>
              </a:rPr>
              <a:t>https://www.muistipuisto.fi/</a:t>
            </a:r>
            <a:endParaRPr lang="fi-FI" dirty="0"/>
          </a:p>
          <a:p>
            <a:pPr algn="l"/>
            <a:r>
              <a:rPr lang="fi-FI" dirty="0">
                <a:hlinkClick r:id="rId4"/>
              </a:rPr>
              <a:t>https://muistiliitto.fi/aivot-ja-muisti/aivoterveys/</a:t>
            </a:r>
            <a:endParaRPr lang="fi-FI" dirty="0"/>
          </a:p>
          <a:p>
            <a:pPr algn="l"/>
            <a:r>
              <a:rPr lang="fi-FI" dirty="0">
                <a:hlinkClick r:id="rId5"/>
              </a:rPr>
              <a:t>https://ukkinstituutti.fi/liikkuminen/liikkumisen-vaikutukset/</a:t>
            </a:r>
            <a:endParaRPr lang="fi-FI" dirty="0"/>
          </a:p>
          <a:p>
            <a:pPr algn="l"/>
            <a:r>
              <a:rPr lang="fi-FI" dirty="0">
                <a:hlinkClick r:id="rId6"/>
              </a:rPr>
              <a:t>https://www.ruokavirasto.fi/vireytta-seniorivuosiin/aivoterveys-ja-ravitsemus/</a:t>
            </a:r>
            <a:endParaRPr lang="fi-FI" dirty="0"/>
          </a:p>
          <a:p>
            <a:pPr algn="l"/>
            <a:r>
              <a:rPr lang="fi-FI" dirty="0">
                <a:hlinkClick r:id="rId7"/>
              </a:rPr>
              <a:t>https://www.aivoliitto.fi/aivoverenkiertohairio/ehkaise/verenpaine</a:t>
            </a:r>
            <a:endParaRPr lang="fi-FI" dirty="0"/>
          </a:p>
          <a:p>
            <a:pPr algn="l"/>
            <a:r>
              <a:rPr lang="fi-FI" b="0" i="0" u="none" strike="noStrike" dirty="0">
                <a:solidFill>
                  <a:srgbClr val="0072BC"/>
                </a:solidFill>
                <a:effectLst/>
                <a:latin typeface="Helvetica Neue"/>
                <a:hlinkClick r:id="rId8"/>
              </a:rPr>
              <a:t>https://urn.fi/URN:NBN:fi-fe2022052538633</a:t>
            </a:r>
            <a:endParaRPr lang="fi-FI" b="0" i="0" u="none" strike="noStrike" dirty="0">
              <a:solidFill>
                <a:srgbClr val="0072BC"/>
              </a:solidFill>
              <a:effectLst/>
              <a:latin typeface="Helvetica Neue"/>
            </a:endParaRPr>
          </a:p>
          <a:p>
            <a:pPr algn="l"/>
            <a:r>
              <a:rPr lang="fi-FI" dirty="0">
                <a:hlinkClick r:id="rId9"/>
              </a:rPr>
              <a:t>https://www.hyvaks.fi/hyvinvointisi-tueksi/seniorille/seniorin-aivoterveys-ja-muisti</a:t>
            </a:r>
            <a:endParaRPr lang="fi-FI" dirty="0"/>
          </a:p>
          <a:p>
            <a:pPr algn="l"/>
            <a:r>
              <a:rPr lang="fi-FI" dirty="0">
                <a:hlinkClick r:id="rId10"/>
              </a:rPr>
              <a:t>https://www.ikainstituutti.fi/blogi/tartu-kirjaan-lukemisesta-mielen-hyvinvointia-aivoterveytta-ja-vertaistukea/</a:t>
            </a:r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  <a:p>
            <a:pPr algn="l"/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90DE9B-8B31-1B82-043E-C857F458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1871229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FB8A-8FE6-902C-6F79-DE328E62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132" y="716436"/>
            <a:ext cx="11001507" cy="1225803"/>
          </a:xfrm>
        </p:spPr>
        <p:txBody>
          <a:bodyPr/>
          <a:lstStyle/>
          <a:p>
            <a:r>
              <a:rPr lang="fi-FI" dirty="0"/>
              <a:t>Inspiroivia videoita Motivaation merkityksestä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E403-BCB8-D259-554D-BC79F8D7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60" y="2253132"/>
            <a:ext cx="11521280" cy="3888432"/>
          </a:xfrm>
        </p:spPr>
        <p:txBody>
          <a:bodyPr/>
          <a:lstStyle/>
          <a:p>
            <a:pPr algn="l"/>
            <a:endParaRPr lang="fi-FI" dirty="0">
              <a:hlinkClick r:id="rId2"/>
            </a:endParaRPr>
          </a:p>
          <a:p>
            <a:pPr algn="l"/>
            <a:r>
              <a:rPr lang="fi-FI" dirty="0">
                <a:hlinkClick r:id="rId2"/>
              </a:rPr>
              <a:t>https://youtu.be/0Ha1dtAFbAA?si=WGS45Iy8x8c1KlCt</a:t>
            </a:r>
            <a:endParaRPr lang="fi-FI" dirty="0"/>
          </a:p>
          <a:p>
            <a:pPr algn="l"/>
            <a:endParaRPr lang="fi-FI" dirty="0">
              <a:hlinkClick r:id="rId3"/>
            </a:endParaRPr>
          </a:p>
          <a:p>
            <a:pPr algn="l"/>
            <a:r>
              <a:rPr lang="fi-FI" dirty="0">
                <a:hlinkClick r:id="rId3"/>
              </a:rPr>
              <a:t>https://vimeo.com/128873380</a:t>
            </a:r>
            <a:endParaRPr lang="fi-FI" dirty="0"/>
          </a:p>
          <a:p>
            <a:pPr algn="l"/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548E8-492E-B198-F3D8-A335FF97A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2089716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F1134-F016-44C3-9951-26DEC8B7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62" y="290402"/>
            <a:ext cx="11479875" cy="1415856"/>
          </a:xfrm>
        </p:spPr>
        <p:txBody>
          <a:bodyPr>
            <a:normAutofit fontScale="90000"/>
          </a:bodyPr>
          <a:lstStyle/>
          <a:p>
            <a:r>
              <a:rPr lang="fi-FI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Kiitos ajastanne ja mielenkiinnosta. </a:t>
            </a:r>
            <a:br>
              <a:rPr lang="fi-FI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Kysymyksiä?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3349C-FEB1-4B7D-94C5-664B78B85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3905321"/>
            <a:ext cx="2136371" cy="1828322"/>
          </a:xfrm>
        </p:spPr>
        <p:txBody>
          <a:bodyPr/>
          <a:lstStyle/>
          <a:p>
            <a:endParaRPr lang="fi-FI" dirty="0"/>
          </a:p>
          <a:p>
            <a:endParaRPr lang="fi-FI" dirty="0"/>
          </a:p>
          <a:p>
            <a:r>
              <a:rPr lang="fi-FI" dirty="0"/>
              <a:t>	 </a:t>
            </a:r>
            <a:r>
              <a:rPr lang="fi-FI" dirty="0">
                <a:solidFill>
                  <a:schemeClr val="tx1"/>
                </a:solidFill>
              </a:rPr>
              <a:t>@</a:t>
            </a:r>
            <a:r>
              <a:rPr lang="fi-FI" sz="2800" dirty="0">
                <a:solidFill>
                  <a:schemeClr val="tx1"/>
                </a:solidFill>
              </a:rPr>
              <a:t>RoittoHM</a:t>
            </a:r>
            <a:endParaRPr lang="fi-FI" dirty="0">
              <a:solidFill>
                <a:schemeClr val="tx1"/>
              </a:solidFill>
            </a:endParaRPr>
          </a:p>
          <a:p>
            <a:endParaRPr lang="fi-FI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43DEE-6584-4BCA-AA45-BE68B8A6D5D1}"/>
              </a:ext>
            </a:extLst>
          </p:cNvPr>
          <p:cNvSpPr txBox="1"/>
          <p:nvPr/>
        </p:nvSpPr>
        <p:spPr>
          <a:xfrm>
            <a:off x="6015103" y="59200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  <a:hlinkClick r:id="" action="ppaction://noaction"/>
              </a:rPr>
              <a:t>hanna-maria.roitto@helsinki.fi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BE29B4-CB0D-431D-B83C-4310FBE2C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554" y="5716962"/>
            <a:ext cx="975445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7D251-6CE2-BCFC-9918-F73912A9D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02" y="4848555"/>
            <a:ext cx="1398782" cy="785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1C970-B33D-8B07-E89F-15EC2815E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674" y="1427665"/>
            <a:ext cx="3616742" cy="3616742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58D40EC-A8CB-6327-0C72-5A6F4858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9.4.2025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21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6EE3-46B6-93EC-98CC-040D81C9B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450" y="4687348"/>
            <a:ext cx="11006051" cy="1296144"/>
          </a:xfrm>
        </p:spPr>
        <p:txBody>
          <a:bodyPr/>
          <a:lstStyle/>
          <a:p>
            <a: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Mitä on muisti ja aivoterveys?</a:t>
            </a:r>
            <a:b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i-FI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85E4D-94EA-CFB4-9B7D-4F3E017C2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</a:p>
        </p:txBody>
      </p:sp>
    </p:spTree>
    <p:extLst>
      <p:ext uri="{BB962C8B-B14F-4D97-AF65-F5344CB8AC3E}">
        <p14:creationId xmlns:p14="http://schemas.microsoft.com/office/powerpoint/2010/main" val="245033910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50CF2C-A67C-5124-F0D3-5BC143BD6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0" y="2036750"/>
            <a:ext cx="11029519" cy="3888432"/>
          </a:xfrm>
        </p:spPr>
        <p:txBody>
          <a:bodyPr/>
          <a:lstStyle/>
          <a:p>
            <a:pPr algn="l"/>
            <a:r>
              <a:rPr lang="fi-FI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Muisti tarkoittaa kykyä tallentaa ja palauttaa mieleen menneitä asioita ja kokemuksia</a:t>
            </a:r>
          </a:p>
          <a:p>
            <a:pPr algn="l"/>
            <a:r>
              <a:rPr lang="fi-FI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i-FI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uisti</a:t>
            </a:r>
            <a:r>
              <a:rPr lang="fi-FI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liittyy monia eri osa-alueita (lyhytmuisti, pitkä muisti, tunnistava muisti, kielellinen muisti, visuaalinen muisti)</a:t>
            </a:r>
            <a:endParaRPr lang="fi-FI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i-FI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Ikääntyess</a:t>
            </a:r>
            <a:r>
              <a:rPr lang="fi-FI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ä muistitoiminnoissa tapahtuu muutoksia, </a:t>
            </a:r>
            <a:r>
              <a:rPr lang="fi-FI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esim</a:t>
            </a:r>
            <a:r>
              <a:rPr lang="fi-FI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prosessointinopeus hidastuu</a:t>
            </a:r>
            <a:endParaRPr lang="fi-FI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fi-FI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kuitenkin tärkeää huomioida, että normaaliin ikääntymiseen ei liity merkittäviä muistiongelmia</a:t>
            </a:r>
          </a:p>
          <a:p>
            <a:endParaRPr lang="fi-FI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5C2D11-B79E-7A11-10B2-2F048A6B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MUISTI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E4B584-E987-BA7F-76BD-354C122B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9.4.2025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98968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61444" y="465513"/>
            <a:ext cx="10661515" cy="5136204"/>
          </a:xfrm>
        </p:spPr>
        <p:txBody>
          <a:bodyPr/>
          <a:lstStyle/>
          <a:p>
            <a:pPr algn="ctr"/>
            <a:br>
              <a:rPr lang="fi-FI"/>
            </a:br>
            <a:r>
              <a:rPr lang="fi-FI"/>
              <a:t>”Tuossa iässä saa jo unohtaa jotain asioita.”</a:t>
            </a:r>
            <a:br>
              <a:rPr lang="fi-FI"/>
            </a:br>
            <a:br>
              <a:rPr lang="fi-FI"/>
            </a:br>
            <a:br>
              <a:rPr lang="fi-FI"/>
            </a:br>
            <a:r>
              <a:rPr lang="fi-FI" sz="4400"/>
              <a:t>81-vuotiaan potilaan tytär, MMSE 18/30</a:t>
            </a:r>
          </a:p>
        </p:txBody>
      </p:sp>
    </p:spTree>
    <p:extLst>
      <p:ext uri="{BB962C8B-B14F-4D97-AF65-F5344CB8AC3E}">
        <p14:creationId xmlns:p14="http://schemas.microsoft.com/office/powerpoint/2010/main" val="398252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/>
          <p:cNvGrpSpPr>
            <a:grpSpLocks/>
          </p:cNvGrpSpPr>
          <p:nvPr/>
        </p:nvGrpSpPr>
        <p:grpSpPr bwMode="auto">
          <a:xfrm>
            <a:off x="1974851" y="-6350"/>
            <a:ext cx="8239125" cy="1155700"/>
            <a:chOff x="284" y="-4"/>
            <a:chExt cx="5190" cy="728"/>
          </a:xfrm>
        </p:grpSpPr>
        <p:pic>
          <p:nvPicPr>
            <p:cNvPr id="1946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-4"/>
              <a:ext cx="5191" cy="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463" name="Text Box 4"/>
            <p:cNvSpPr txBox="1">
              <a:spLocks noChangeArrowheads="1"/>
            </p:cNvSpPr>
            <p:nvPr/>
          </p:nvSpPr>
          <p:spPr bwMode="auto">
            <a:xfrm>
              <a:off x="284" y="-4"/>
              <a:ext cx="5191" cy="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200400" y="1066800"/>
            <a:ext cx="7010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fi-FI" alt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fi-FI" alt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fi-FI" alt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2259116" y="577339"/>
            <a:ext cx="7669426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i-FI" alt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Muisti ja ikääntyminen</a:t>
            </a: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643731" y="2224088"/>
            <a:ext cx="956706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marL="338138" indent="-3381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Muuttuu: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Lieviä muutoksia tapahtuu jo 40 ikävuoden jälkeen, mutta selvempiä vasta yli 75v</a:t>
            </a: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Mieleen painaminen hidastuu</a:t>
            </a: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Mieleen palauttaminen on työläämpää </a:t>
            </a:r>
            <a:endParaRPr kumimoji="0" lang="fi-FI" altLang="fi-F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Aloitteisuutta ja ponnistelua edellyttävä toiminta heikkenee</a:t>
            </a: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Tilannetekijöiden vaikutus korostuu</a:t>
            </a: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endParaRPr kumimoji="0" lang="fi-FI" alt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532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2"/>
          <p:cNvGrpSpPr>
            <a:grpSpLocks/>
          </p:cNvGrpSpPr>
          <p:nvPr/>
        </p:nvGrpSpPr>
        <p:grpSpPr bwMode="auto">
          <a:xfrm>
            <a:off x="1974851" y="-6350"/>
            <a:ext cx="8239125" cy="1155700"/>
            <a:chOff x="284" y="-4"/>
            <a:chExt cx="5190" cy="728"/>
          </a:xfrm>
        </p:grpSpPr>
        <p:pic>
          <p:nvPicPr>
            <p:cNvPr id="1946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-4"/>
              <a:ext cx="5191" cy="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9463" name="Text Box 4"/>
            <p:cNvSpPr txBox="1">
              <a:spLocks noChangeArrowheads="1"/>
            </p:cNvSpPr>
            <p:nvPr/>
          </p:nvSpPr>
          <p:spPr bwMode="auto">
            <a:xfrm>
              <a:off x="284" y="-4"/>
              <a:ext cx="5191" cy="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200400" y="1066800"/>
            <a:ext cx="7010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fi-FI" alt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fi-FI" alt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fi-FI" altLang="fi-FI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1977724" y="711766"/>
            <a:ext cx="7669426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fi-FI" alt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Muisti ja ikääntyminen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763840" y="1969680"/>
            <a:ext cx="9442621" cy="3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>
            <a:lvl1pPr marL="338138" indent="-33813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Ei muutu ikääntyessä: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Muistissa säilyttäminen </a:t>
            </a:r>
            <a:r>
              <a:rPr kumimoji="0" lang="fi-FI" altLang="fi-FI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ei </a:t>
            </a: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heikkene merkittävästi </a:t>
            </a: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Vihjeisiin perustuva ja tunnistava palautus säilyy </a:t>
            </a: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Aiemmin opitut tiedot ja taidot säilyvät (puhelimen käyttö, ruuanlaitto, pesukoneen käyttö)</a:t>
            </a:r>
          </a:p>
          <a:p>
            <a:pPr marL="337820" marR="0" lvl="0" indent="-3378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kumimoji="0" lang="fi-FI" alt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Oppimiskyky säilyy</a:t>
            </a:r>
          </a:p>
        </p:txBody>
      </p:sp>
    </p:spTree>
    <p:extLst>
      <p:ext uri="{BB962C8B-B14F-4D97-AF65-F5344CB8AC3E}">
        <p14:creationId xmlns:p14="http://schemas.microsoft.com/office/powerpoint/2010/main" val="376266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_PowerPoint_accessible2021_2.potx" id="{138563F1-BF3A-47DB-BC82-F41FD8C5B3FE}" vid="{63483CB1-9BB9-4E82-A638-A1CD81963347}"/>
    </a:ext>
  </a:extLst>
</a:theme>
</file>

<file path=ppt/theme/theme2.xml><?xml version="1.0" encoding="utf-8"?>
<a:theme xmlns:a="http://schemas.openxmlformats.org/drawingml/2006/main" name="2_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644C6B87-6C7D-48B0-B809-3E794BA01248}" vid="{5F8CB802-D06E-49C1-AD8F-45D4014BC4BD}"/>
    </a:ext>
  </a:extLst>
</a:theme>
</file>

<file path=ppt/theme/theme3.xml><?xml version="1.0" encoding="utf-8"?>
<a:theme xmlns:a="http://schemas.openxmlformats.org/drawingml/2006/main" name="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="" xmlns:ma14="http://schemas.microsoft.com/office/mac/drawingml/2011/main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_PowerPoint_accessible2021_2.potx" id="{138563F1-BF3A-47DB-BC82-F41FD8C5B3FE}" vid="{63483CB1-9BB9-4E82-A638-A1CD81963347}"/>
    </a:ext>
  </a:extLst>
</a:theme>
</file>

<file path=ppt/theme/theme4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ettelumallit.pptx [Vain luku]" id="{354B808C-3598-4EB5-AD80-3E979D1811D7}" vid="{EB9048E2-569B-4DDF-9D7F-6C09463B3504}"/>
    </a:ext>
  </a:extLst>
</a:theme>
</file>

<file path=ppt/theme/theme5.xml><?xml version="1.0" encoding="utf-8"?>
<a:theme xmlns:a="http://schemas.openxmlformats.org/drawingml/2006/main" name="3_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_PowerPoint_accessible2021_2.potx" id="{138563F1-BF3A-47DB-BC82-F41FD8C5B3FE}" vid="{63483CB1-9BB9-4E82-A638-A1CD81963347}"/>
    </a:ext>
  </a:extLst>
</a:theme>
</file>

<file path=ppt/theme/theme6.xml><?xml version="1.0" encoding="utf-8"?>
<a:theme xmlns:a="http://schemas.openxmlformats.org/drawingml/2006/main" name="4_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_PowerPoint_accessible2021_2.potx" id="{138563F1-BF3A-47DB-BC82-F41FD8C5B3FE}" vid="{63483CB1-9BB9-4E82-A638-A1CD81963347}"/>
    </a:ext>
  </a:extLst>
</a:theme>
</file>

<file path=ppt/theme/theme7.xml><?xml version="1.0" encoding="utf-8"?>
<a:theme xmlns:a="http://schemas.openxmlformats.org/drawingml/2006/main" name="5_HY_2016">
  <a:themeElements>
    <a:clrScheme name="HY2016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0E4073"/>
      </a:accent1>
      <a:accent2>
        <a:srgbClr val="7B3CB4"/>
      </a:accent2>
      <a:accent3>
        <a:srgbClr val="45BC9F"/>
      </a:accent3>
      <a:accent4>
        <a:srgbClr val="A5E363"/>
      </a:accent4>
      <a:accent5>
        <a:srgbClr val="7ECEF1"/>
      </a:accent5>
      <a:accent6>
        <a:srgbClr val="FFE263"/>
      </a:accent6>
      <a:hlink>
        <a:srgbClr val="0091D0"/>
      </a:hlink>
      <a:folHlink>
        <a:srgbClr val="8C8A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H_PowerPoint_accessible2021_2.potx" id="{138563F1-BF3A-47DB-BC82-F41FD8C5B3FE}" vid="{63483CB1-9BB9-4E82-A638-A1CD81963347}"/>
    </a:ext>
  </a:extLst>
</a:theme>
</file>

<file path=ppt/theme/theme8.xml><?xml version="1.0" encoding="utf-8"?>
<a:theme xmlns:a="http://schemas.openxmlformats.org/drawingml/2006/main" name="1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ettelumallit.pptx [Vain luku]" id="{354B808C-3598-4EB5-AD80-3E979D1811D7}" vid="{EB9048E2-569B-4DDF-9D7F-6C09463B350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5022</TotalTime>
  <Words>1555</Words>
  <Application>Microsoft Office PowerPoint</Application>
  <PresentationFormat>Widescreen</PresentationFormat>
  <Paragraphs>301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9" baseType="lpstr">
      <vt:lpstr>ＭＳ Ｐゴシック</vt:lpstr>
      <vt:lpstr>Aptos</vt:lpstr>
      <vt:lpstr>Arial</vt:lpstr>
      <vt:lpstr>Arial Black</vt:lpstr>
      <vt:lpstr>Calibri</vt:lpstr>
      <vt:lpstr>Eurostile ExtendedTwo</vt:lpstr>
      <vt:lpstr>Gotham Narrow Bold</vt:lpstr>
      <vt:lpstr>Gotham Narrow Book</vt:lpstr>
      <vt:lpstr>Gotham-Bold</vt:lpstr>
      <vt:lpstr>Helvetica Neue</vt:lpstr>
      <vt:lpstr>Source Sans Pro</vt:lpstr>
      <vt:lpstr>Times New Roman</vt:lpstr>
      <vt:lpstr>1_HY_2016</vt:lpstr>
      <vt:lpstr>2_HY_2016</vt:lpstr>
      <vt:lpstr>HY_2016</vt:lpstr>
      <vt:lpstr>HKI-perus</vt:lpstr>
      <vt:lpstr>3_HY_2016</vt:lpstr>
      <vt:lpstr>4_HY_2016</vt:lpstr>
      <vt:lpstr>5_HY_2016</vt:lpstr>
      <vt:lpstr>1_HKI-perus</vt:lpstr>
      <vt:lpstr> Muistin ja aivoterveyden tukeminen ikääntyessä</vt:lpstr>
      <vt:lpstr>Oppimistavoitteet</vt:lpstr>
      <vt:lpstr>Luentorunko</vt:lpstr>
      <vt:lpstr>Sidonnaisuudet</vt:lpstr>
      <vt:lpstr>Mitä on muisti ja aivoterveys?  </vt:lpstr>
      <vt:lpstr>MUISTI</vt:lpstr>
      <vt:lpstr> ”Tuossa iässä saa jo unohtaa jotain asioita.”   81-vuotiaan potilaan tytär, MMSE 18/30</vt:lpstr>
      <vt:lpstr>PowerPoint Presentation</vt:lpstr>
      <vt:lpstr>PowerPoint Presentation</vt:lpstr>
      <vt:lpstr>AIVOTERVEYS</vt:lpstr>
      <vt:lpstr>Ikä ja MUISTISAIRAUDET</vt:lpstr>
      <vt:lpstr>Muistisairauksista</vt:lpstr>
      <vt:lpstr>Muistisairauksien riskitekijöitä </vt:lpstr>
      <vt:lpstr>Elämänkaarinäkökulma </vt:lpstr>
      <vt:lpstr> Mitä tutkimusnäyttöä on muistisairauksien ennaltaehkäisystä?  </vt:lpstr>
      <vt:lpstr>VÄESTÖtasoN näyttöä- yhteiskunnalliset pyrkimykset</vt:lpstr>
      <vt:lpstr>YksilötasoN näyttöä</vt:lpstr>
      <vt:lpstr>PowerPoint Presentation</vt:lpstr>
      <vt:lpstr>PowerPoint Presentation</vt:lpstr>
      <vt:lpstr>Finger tutkimuksen tuloksia</vt:lpstr>
      <vt:lpstr>PowerPoint Presentation</vt:lpstr>
      <vt:lpstr>Lääkehoidon merkitys muistille ja  aivoterveydelle</vt:lpstr>
      <vt:lpstr>Liikunta edistää aivoterveyttä</vt:lpstr>
      <vt:lpstr>Ravitsemus</vt:lpstr>
      <vt:lpstr>aivojumppaa</vt:lpstr>
      <vt:lpstr>PowerPoint Presentation</vt:lpstr>
      <vt:lpstr>Sosiaaliset kontaktit </vt:lpstr>
      <vt:lpstr>Aivoterveys ei lopu muistisairaus diagnoosiin</vt:lpstr>
      <vt:lpstr>Lääkehoidon näyttö</vt:lpstr>
      <vt:lpstr>Näyttö lääkkeettömistä hoitokeinoista</vt:lpstr>
      <vt:lpstr>Kuinka saada tutkimusnäyttö toteutumaan omassa arjessa ?</vt:lpstr>
      <vt:lpstr>Mikä on yksilön oma vastuu ? </vt:lpstr>
      <vt:lpstr>Yhteiskunnan vastuu ?</vt:lpstr>
      <vt:lpstr>Käytännön vinkkejä</vt:lpstr>
      <vt:lpstr>www.muistipuisto.fi</vt:lpstr>
      <vt:lpstr>PowerPoint Presentation</vt:lpstr>
      <vt:lpstr>AIVOTERVEYS: viiden sormen ohje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AAMUJUMPPAA: MA-pe, tv2, klo 8.50-9.10</vt:lpstr>
      <vt:lpstr>PowerPoint Presentation</vt:lpstr>
      <vt:lpstr>Kotiin vietävää</vt:lpstr>
      <vt:lpstr>PowerPoint Presentation</vt:lpstr>
      <vt:lpstr>Lisälukemista</vt:lpstr>
      <vt:lpstr>Inspiroivia videoita Motivaation merkityksestä</vt:lpstr>
      <vt:lpstr>Kiitos ajastanne ja mielenkiinnosta.  Kysymyksiä?</vt:lpstr>
    </vt:vector>
  </TitlesOfParts>
  <Company>University of Helsinki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Roitto, Hanna-Maria</dc:creator>
  <cp:lastModifiedBy>Rossi, Jaana</cp:lastModifiedBy>
  <cp:revision>55</cp:revision>
  <dcterms:created xsi:type="dcterms:W3CDTF">2025-01-30T09:36:41Z</dcterms:created>
  <dcterms:modified xsi:type="dcterms:W3CDTF">2025-04-10T06:19:37Z</dcterms:modified>
</cp:coreProperties>
</file>